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4C3D8"/>
    <a:srgbClr val="46B9D2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F911B-16EC-4AC5-9E59-2A7197087050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1028C-0002-442F-AA4E-0652A1D542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50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0051B29-766C-42A8-9B5A-93D39A696A26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44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C4DD-0C6F-44C2-9F18-AC4D9357561D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9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8599-7EE2-43CD-9595-C988E48881C9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08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5634-6F38-45FB-AD8B-05AB66479F82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249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3031-2A3D-44C4-AE37-8E4A9E7DCA93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70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65A8-2EE7-4417-A802-533008F08A46}" type="datetime1">
              <a:rPr lang="fr-FR" smtClean="0"/>
              <a:t>23/04/2020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72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79A5-E910-4B6B-A7F4-3D651D403921}" type="datetime1">
              <a:rPr lang="fr-FR" smtClean="0"/>
              <a:t>23/04/2020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64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054B-E79D-4378-A3F8-6AC24DAB7B5E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303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AA88-39AF-4373-BE51-3796960C420F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10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012D8-EDC5-48BF-9294-A37F605D4E2F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4417-06F8-4145-BD21-5EF65013DC15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69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3E16-41CB-4958-AFE3-794CDB97B3B3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99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8FD6B-27F1-411C-8B6A-2A33E6FB40EA}" type="datetime1">
              <a:rPr lang="fr-FR" smtClean="0"/>
              <a:t>23/04/2020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34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9EAFD-1025-4ADF-BEA2-6E5BA65349C8}" type="datetime1">
              <a:rPr lang="fr-FR" smtClean="0"/>
              <a:t>23/04/2020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57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98A-01F7-47D9-A685-DEF4DE70E50B}" type="datetime1">
              <a:rPr lang="fr-FR" smtClean="0"/>
              <a:t>23/04/2020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8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7D3-5FF3-412E-B26E-F4432BD9C500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92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F7C7-5D41-4E96-B4CD-10DBD873917D}" type="datetime1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33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64CD7-1FF3-44BD-B9E8-C1749B39B94A}" type="datetime1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F1909-86B2-4AD0-98B0-B0A0911C7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3935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4AF778B-4077-43ED-8131-1BC3C95C54A2}"/>
              </a:ext>
            </a:extLst>
          </p:cNvPr>
          <p:cNvGrpSpPr/>
          <p:nvPr/>
        </p:nvGrpSpPr>
        <p:grpSpPr>
          <a:xfrm>
            <a:off x="1710674" y="24892"/>
            <a:ext cx="7776857" cy="1625600"/>
            <a:chOff x="2207571" y="0"/>
            <a:chExt cx="7776857" cy="1593270"/>
          </a:xfrm>
        </p:grpSpPr>
        <p:pic>
          <p:nvPicPr>
            <p:cNvPr id="4" name="Image 3" descr="entête">
              <a:extLst>
                <a:ext uri="{FF2B5EF4-FFF2-40B4-BE49-F238E27FC236}">
                  <a16:creationId xmlns:a16="http://schemas.microsoft.com/office/drawing/2014/main" id="{FD8E6D87-C616-4B98-B892-BE83CAA39D0E}"/>
                </a:ext>
              </a:extLst>
            </p:cNvPr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07571" y="0"/>
              <a:ext cx="7776857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B48F75-B1F5-4EE2-98AB-2C8F8FAAE032}"/>
                </a:ext>
              </a:extLst>
            </p:cNvPr>
            <p:cNvSpPr/>
            <p:nvPr/>
          </p:nvSpPr>
          <p:spPr>
            <a:xfrm>
              <a:off x="2757053" y="1224336"/>
              <a:ext cx="2355274" cy="3689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hi-Tfng-MA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ohammad bold art 1" pitchFamily="2" charset="-78"/>
                </a:rPr>
                <a:t>ⵜⴰⴳⵔⵓⵎⵎⴰ ⵏ ⵜⵏⵎⵍⴰ ⵙⵉⴷⵉ ⴱⵓⵄⴱⴱⴰⴷ</a:t>
              </a:r>
              <a:endParaRPr lang="fr-FR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5C1DB1-2D08-41B7-ACD6-18CB7E7700F6}"/>
                </a:ext>
              </a:extLst>
            </p:cNvPr>
            <p:cNvSpPr/>
            <p:nvPr/>
          </p:nvSpPr>
          <p:spPr>
            <a:xfrm>
              <a:off x="7398327" y="1239979"/>
              <a:ext cx="2036620" cy="3532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ohammad bold art 1" pitchFamily="2" charset="-78"/>
                </a:rPr>
                <a:t>مجموعة مدارس سيدي بوعباد</a:t>
              </a:r>
              <a:endParaRPr lang="fr-F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E4F52D7-3632-4118-A37D-47D47CD10E42}"/>
              </a:ext>
            </a:extLst>
          </p:cNvPr>
          <p:cNvGrpSpPr/>
          <p:nvPr/>
        </p:nvGrpSpPr>
        <p:grpSpPr>
          <a:xfrm>
            <a:off x="-134087" y="3725148"/>
            <a:ext cx="3633223" cy="2345452"/>
            <a:chOff x="-32487" y="3648948"/>
            <a:chExt cx="3633223" cy="234545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2B8623-4673-4E7F-BF44-99F14F0A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29C7A"/>
                </a:clrFrom>
                <a:clrTo>
                  <a:srgbClr val="129C7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848">
              <a:off x="-32487" y="3648948"/>
              <a:ext cx="3633223" cy="234545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95E6C5-1E40-453E-A7B2-4C50E8D70FCC}"/>
                </a:ext>
              </a:extLst>
            </p:cNvPr>
            <p:cNvSpPr/>
            <p:nvPr/>
          </p:nvSpPr>
          <p:spPr>
            <a:xfrm rot="20714884">
              <a:off x="1195565" y="3840023"/>
              <a:ext cx="2015695" cy="1420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000" dirty="0">
                  <a:cs typeface="Al-Hadith1" pitchFamily="2" charset="-78"/>
                </a:rPr>
                <a:t>إعـــداد :</a:t>
              </a:r>
            </a:p>
            <a:p>
              <a:pPr algn="ctr"/>
              <a:r>
                <a:rPr lang="ar-MA" sz="2000" dirty="0">
                  <a:cs typeface="Al-Hadith1" pitchFamily="2" charset="-78"/>
                </a:rPr>
                <a:t>ذ. أنــس الـبـلـغـيـتـي</a:t>
              </a:r>
              <a:endParaRPr lang="fr-FR" sz="2000" dirty="0">
                <a:cs typeface="Al-Hadith1" pitchFamily="2" charset="-78"/>
              </a:endParaRPr>
            </a:p>
          </p:txBody>
        </p:sp>
      </p:grpSp>
      <p:sp>
        <p:nvSpPr>
          <p:cNvPr id="16" name="Parchemin : horizontal 15">
            <a:extLst>
              <a:ext uri="{FF2B5EF4-FFF2-40B4-BE49-F238E27FC236}">
                <a16:creationId xmlns:a16="http://schemas.microsoft.com/office/drawing/2014/main" id="{919C6822-34F1-4DA5-8D73-318B4A813037}"/>
              </a:ext>
            </a:extLst>
          </p:cNvPr>
          <p:cNvSpPr/>
          <p:nvPr/>
        </p:nvSpPr>
        <p:spPr>
          <a:xfrm rot="19317885">
            <a:off x="3473576" y="2835560"/>
            <a:ext cx="4007991" cy="19661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perspectiveLef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MA" sz="2400" b="1" dirty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الــتـعـلـيـم عـــن بـــعـــد بالمركزية </a:t>
            </a:r>
          </a:p>
          <a:p>
            <a:pPr algn="ctr"/>
            <a:r>
              <a:rPr lang="ar-MA" sz="2400" b="1" dirty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الــمســتــوى الـــثـــالــــث</a:t>
            </a:r>
            <a:r>
              <a:rPr lang="fr-FR" sz="2400" b="1" dirty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307DAED-FEF3-41A1-86CA-4E4F8C3FB2FE}"/>
              </a:ext>
            </a:extLst>
          </p:cNvPr>
          <p:cNvGrpSpPr/>
          <p:nvPr/>
        </p:nvGrpSpPr>
        <p:grpSpPr>
          <a:xfrm>
            <a:off x="8057953" y="2759671"/>
            <a:ext cx="3495856" cy="749300"/>
            <a:chOff x="8057953" y="2987020"/>
            <a:chExt cx="3495856" cy="7493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EF0B871-E6A0-4DC4-8D5F-67E0AF6F0CC8}"/>
                </a:ext>
              </a:extLst>
            </p:cNvPr>
            <p:cNvSpPr/>
            <p:nvPr/>
          </p:nvSpPr>
          <p:spPr>
            <a:xfrm>
              <a:off x="8057953" y="2987020"/>
              <a:ext cx="3187700" cy="7493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800" dirty="0">
                  <a:cs typeface="AL-Bsher" pitchFamily="2" charset="-78"/>
                </a:rPr>
                <a:t>اللــغــة العــربــيـــة</a:t>
              </a:r>
              <a:endParaRPr lang="fr-FR" sz="2800" dirty="0">
                <a:cs typeface="AL-Bsher" pitchFamily="2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DDF070A-12B5-4B88-A126-2DF22477867F}"/>
                </a:ext>
              </a:extLst>
            </p:cNvPr>
            <p:cNvSpPr/>
            <p:nvPr/>
          </p:nvSpPr>
          <p:spPr>
            <a:xfrm>
              <a:off x="10831048" y="3000289"/>
              <a:ext cx="722761" cy="72276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800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0424B16-F7F6-48DE-9401-62C4329250FC}"/>
              </a:ext>
            </a:extLst>
          </p:cNvPr>
          <p:cNvGrpSpPr/>
          <p:nvPr/>
        </p:nvGrpSpPr>
        <p:grpSpPr>
          <a:xfrm>
            <a:off x="7015730" y="3935102"/>
            <a:ext cx="4067255" cy="1007523"/>
            <a:chOff x="7432305" y="3974002"/>
            <a:chExt cx="3549080" cy="74930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793F17A-74B2-4DF5-8019-85F9F3F90A8E}"/>
                </a:ext>
              </a:extLst>
            </p:cNvPr>
            <p:cNvSpPr/>
            <p:nvPr/>
          </p:nvSpPr>
          <p:spPr>
            <a:xfrm>
              <a:off x="7432305" y="3974002"/>
              <a:ext cx="3187700" cy="7493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400" dirty="0">
                  <a:cs typeface="Maghribi Assile" panose="02010000000000000000" pitchFamily="2" charset="-78"/>
                </a:rPr>
                <a:t>الـــتــربـــيــة الإســـلاميــة</a:t>
              </a:r>
              <a:endParaRPr lang="fr-FR" sz="2400" dirty="0">
                <a:cs typeface="Maghribi Assile" panose="02010000000000000000" pitchFamily="2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C809B20-BAE8-4000-AE8A-81D8FED7FDCD}"/>
                </a:ext>
              </a:extLst>
            </p:cNvPr>
            <p:cNvSpPr/>
            <p:nvPr/>
          </p:nvSpPr>
          <p:spPr>
            <a:xfrm>
              <a:off x="10258624" y="3988712"/>
              <a:ext cx="722761" cy="72276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800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fr-FR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40727AE-CEAA-4637-A02E-C0238FFF7306}"/>
              </a:ext>
            </a:extLst>
          </p:cNvPr>
          <p:cNvGrpSpPr/>
          <p:nvPr/>
        </p:nvGrpSpPr>
        <p:grpSpPr>
          <a:xfrm>
            <a:off x="6210300" y="5368756"/>
            <a:ext cx="3794324" cy="749300"/>
            <a:chOff x="6796728" y="4960984"/>
            <a:chExt cx="3549080" cy="74930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21E58F4-B8B4-4AAF-80FF-19B72A78B260}"/>
                </a:ext>
              </a:extLst>
            </p:cNvPr>
            <p:cNvSpPr/>
            <p:nvPr/>
          </p:nvSpPr>
          <p:spPr>
            <a:xfrm>
              <a:off x="6796728" y="4960984"/>
              <a:ext cx="3187700" cy="7493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400" dirty="0">
                  <a:cs typeface="AL-Bsher" pitchFamily="2" charset="-78"/>
                </a:rPr>
                <a:t>الــتــربية الــتشـكيـلـيـة</a:t>
              </a:r>
              <a:endParaRPr lang="fr-FR" sz="2400" dirty="0">
                <a:cs typeface="AL-Bsher" pitchFamily="2" charset="-78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E15B2C8-86C6-4A1A-B965-AC9CF94070EC}"/>
                </a:ext>
              </a:extLst>
            </p:cNvPr>
            <p:cNvSpPr/>
            <p:nvPr/>
          </p:nvSpPr>
          <p:spPr>
            <a:xfrm>
              <a:off x="9623047" y="4985780"/>
              <a:ext cx="722761" cy="7227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800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064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66C7C10-0DF7-44B2-9B94-68205B87F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106" y="-1170704"/>
            <a:ext cx="13937672" cy="9504218"/>
          </a:xfrm>
          <a:prstGeom prst="rect">
            <a:avLst/>
          </a:prstGeom>
        </p:spPr>
      </p:pic>
      <p:sp>
        <p:nvSpPr>
          <p:cNvPr id="16" name="Espace réservé du pied de page 13">
            <a:extLst>
              <a:ext uri="{FF2B5EF4-FFF2-40B4-BE49-F238E27FC236}">
                <a16:creationId xmlns:a16="http://schemas.microsoft.com/office/drawing/2014/main" id="{B84C2F26-88EE-4322-991B-E999E1D3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040" y="6308299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13C65C-D0F5-400E-A04A-948D6ECB549F}"/>
              </a:ext>
            </a:extLst>
          </p:cNvPr>
          <p:cNvSpPr/>
          <p:nvPr/>
        </p:nvSpPr>
        <p:spPr>
          <a:xfrm>
            <a:off x="4319805" y="501134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800" u="sng" dirty="0">
                <a:solidFill>
                  <a:schemeClr val="bg1"/>
                </a:solidFill>
                <a:cs typeface="Al-Hadith1" pitchFamily="2" charset="-78"/>
              </a:rPr>
              <a:t>مـــكـــون التــطبيقـات الكتابية</a:t>
            </a:r>
            <a:endParaRPr lang="fr-FR" sz="2800" u="sng" dirty="0">
              <a:solidFill>
                <a:schemeClr val="bg1"/>
              </a:solidFill>
              <a:cs typeface="Al-Hadith1" pitchFamily="2" charset="-78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345696C-32EA-4F73-AA0A-274AF32814AC}"/>
              </a:ext>
            </a:extLst>
          </p:cNvPr>
          <p:cNvCxnSpPr/>
          <p:nvPr/>
        </p:nvCxnSpPr>
        <p:spPr>
          <a:xfrm>
            <a:off x="6123718" y="1122218"/>
            <a:ext cx="0" cy="5088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D721EC2-E361-4149-A0EC-AFD429317E5D}"/>
              </a:ext>
            </a:extLst>
          </p:cNvPr>
          <p:cNvSpPr txBox="1"/>
          <p:nvPr/>
        </p:nvSpPr>
        <p:spPr>
          <a:xfrm>
            <a:off x="5957455" y="1080417"/>
            <a:ext cx="5860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dirty="0">
                <a:solidFill>
                  <a:schemeClr val="accent2">
                    <a:lumMod val="75000"/>
                  </a:schemeClr>
                </a:solidFill>
                <a:cs typeface="AdvertisingBold" pitchFamily="2" charset="-78"/>
              </a:rPr>
              <a:t>1 أكْمِلُ بِمَفْعولٍ مُطْلَقٍ في الْجُـمَلِ التَّالِيَةِ:</a:t>
            </a:r>
          </a:p>
          <a:p>
            <a:pPr algn="r" rtl="1"/>
            <a:endParaRPr lang="ar-MA" sz="2400" dirty="0">
              <a:solidFill>
                <a:schemeClr val="bg1"/>
              </a:solidFill>
              <a:cs typeface="AdvertisingBold" pitchFamily="2" charset="-78"/>
            </a:endParaRPr>
          </a:p>
          <a:p>
            <a:pPr marL="179388" indent="-179388" algn="r" rtl="1">
              <a:buFont typeface="Wingdings" panose="05000000000000000000" pitchFamily="2" charset="2"/>
              <a:buChar char="§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شَكَرَ الأَبُ الطَّبيبَ ......... جَزيلاً.</a:t>
            </a:r>
          </a:p>
          <a:p>
            <a:pPr marL="179388" indent="-179388" algn="r" rtl="1">
              <a:buFont typeface="Wingdings" panose="05000000000000000000" pitchFamily="2" charset="2"/>
              <a:buChar char="§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ضَرَبَ الْـوَلَـدُ الْكُـرَةَ .................</a:t>
            </a:r>
          </a:p>
          <a:p>
            <a:pPr marL="179388" indent="-179388" algn="r" rtl="1">
              <a:buFont typeface="Wingdings" panose="05000000000000000000" pitchFamily="2" charset="2"/>
              <a:buChar char="§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نَظَّفَتْ سُعـادُ الأَرْضَ ............. جَيِّـداً.</a:t>
            </a:r>
            <a:endParaRPr lang="fr-FR" sz="24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6652963-F349-46BD-A8E1-52D93CFC5FC0}"/>
              </a:ext>
            </a:extLst>
          </p:cNvPr>
          <p:cNvSpPr txBox="1"/>
          <p:nvPr/>
        </p:nvSpPr>
        <p:spPr>
          <a:xfrm>
            <a:off x="5957455" y="3124939"/>
            <a:ext cx="58604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dirty="0">
                <a:solidFill>
                  <a:schemeClr val="accent6">
                    <a:lumMod val="50000"/>
                  </a:schemeClr>
                </a:solidFill>
                <a:cs typeface="AdvertisingBold" pitchFamily="2" charset="-78"/>
              </a:rPr>
              <a:t>2 أَضَعُ النَّواسِخَ الْحَرْفِيَّةَ في كلِّ جُمْلَةٍ وَأشْكُلُ آخِرَ </a:t>
            </a:r>
            <a:r>
              <a:rPr lang="ar-MA" sz="2400" dirty="0" err="1">
                <a:solidFill>
                  <a:schemeClr val="accent6">
                    <a:lumMod val="50000"/>
                  </a:schemeClr>
                </a:solidFill>
                <a:cs typeface="AdvertisingBold" pitchFamily="2" charset="-78"/>
              </a:rPr>
              <a:t>الْمُبْتَدَإ</a:t>
            </a:r>
            <a:r>
              <a:rPr lang="ar-MA" sz="2400" dirty="0">
                <a:solidFill>
                  <a:schemeClr val="accent6">
                    <a:lumMod val="50000"/>
                  </a:schemeClr>
                </a:solidFill>
                <a:cs typeface="AdvertisingBold" pitchFamily="2" charset="-78"/>
              </a:rPr>
              <a:t> والْخَـبَـرِ</a:t>
            </a:r>
          </a:p>
          <a:p>
            <a:pPr algn="r" rtl="1"/>
            <a:endParaRPr lang="ar-MA" sz="2400" dirty="0">
              <a:solidFill>
                <a:schemeClr val="bg1"/>
              </a:solidFill>
              <a:cs typeface="AdvertisingBold" pitchFamily="2" charset="-78"/>
            </a:endParaRPr>
          </a:p>
          <a:p>
            <a:pPr algn="ctr" rtl="1"/>
            <a:r>
              <a:rPr lang="ar-MA" sz="2400" dirty="0">
                <a:solidFill>
                  <a:schemeClr val="bg2">
                    <a:lumMod val="60000"/>
                    <a:lumOff val="40000"/>
                  </a:schemeClr>
                </a:solidFill>
                <a:cs typeface="AdvertisingBold" pitchFamily="2" charset="-78"/>
              </a:rPr>
              <a:t>إِنَّ – كَأَنَّ – لَـيْـتَ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....... الْـجَـو بـارِد.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...... الـثَّـعْـلَـب رَحـيـم.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...... الْـعـاصِـفَـةُ قَـوِيَّـةٌ.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...... الطَّـبـيـب مـاهِـرٌ.</a:t>
            </a:r>
            <a:endParaRPr lang="fr-FR" sz="24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33F4CC-863F-443A-AE26-D566957256D5}"/>
              </a:ext>
            </a:extLst>
          </p:cNvPr>
          <p:cNvSpPr txBox="1"/>
          <p:nvPr/>
        </p:nvSpPr>
        <p:spPr>
          <a:xfrm>
            <a:off x="285897" y="1446680"/>
            <a:ext cx="5366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chemeClr val="accent3">
                    <a:lumMod val="50000"/>
                  </a:schemeClr>
                </a:solidFill>
                <a:cs typeface="AdvertisingBold" pitchFamily="2" charset="-78"/>
              </a:rPr>
              <a:t>3 أبَيِّنُ الْفِعْلَ والْمَـفْعولَ فيهِ في الْجُمَلِ التَّالِيَةِ :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algn="r" rtl="1"/>
            <a:endParaRPr lang="fr-FR" sz="20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graphicFrame>
        <p:nvGraphicFramePr>
          <p:cNvPr id="24" name="Tableau 24">
            <a:extLst>
              <a:ext uri="{FF2B5EF4-FFF2-40B4-BE49-F238E27FC236}">
                <a16:creationId xmlns:a16="http://schemas.microsoft.com/office/drawing/2014/main" id="{3A9F6334-2A9A-44A7-A228-7E691CF25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97355"/>
              </p:ext>
            </p:extLst>
          </p:nvPr>
        </p:nvGraphicFramePr>
        <p:xfrm>
          <a:off x="235545" y="1971492"/>
          <a:ext cx="5597237" cy="1584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30037">
                  <a:extLst>
                    <a:ext uri="{9D8B030D-6E8A-4147-A177-3AD203B41FA5}">
                      <a16:colId xmlns:a16="http://schemas.microsoft.com/office/drawing/2014/main" val="736174306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3085157648"/>
                    </a:ext>
                  </a:extLst>
                </a:gridCol>
                <a:gridCol w="2798618">
                  <a:extLst>
                    <a:ext uri="{9D8B030D-6E8A-4147-A177-3AD203B41FA5}">
                      <a16:colId xmlns:a16="http://schemas.microsoft.com/office/drawing/2014/main" val="1010270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الْمَفْعولُ فيهِ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الْفِعْلُ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الْجُــمَــلُ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49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0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6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اسْتَيْقَظَ مُحَمَّدٌ صَباحـاً</a:t>
                      </a:r>
                      <a:endParaRPr lang="fr-FR" sz="16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60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</a:rPr>
                        <a:t>جَلَسَ الرَّاعي تَحْتَ الشَّجَرَةِ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008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</a:rPr>
                        <a:t>اراجِعُ دُروسي </a:t>
                      </a:r>
                      <a:r>
                        <a:rPr lang="ar-MA" sz="2000" dirty="0" err="1">
                          <a:solidFill>
                            <a:schemeClr val="bg1"/>
                          </a:solidFill>
                        </a:rPr>
                        <a:t>بأكِراً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881291"/>
                  </a:ext>
                </a:extLst>
              </a:tr>
            </a:tbl>
          </a:graphicData>
        </a:graphic>
      </p:graphicFrame>
      <p:graphicFrame>
        <p:nvGraphicFramePr>
          <p:cNvPr id="26" name="Tableau 24">
            <a:extLst>
              <a:ext uri="{FF2B5EF4-FFF2-40B4-BE49-F238E27FC236}">
                <a16:creationId xmlns:a16="http://schemas.microsoft.com/office/drawing/2014/main" id="{D2C7B186-FACD-4DD5-852C-A3B3A858B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74819"/>
              </p:ext>
            </p:extLst>
          </p:nvPr>
        </p:nvGraphicFramePr>
        <p:xfrm>
          <a:off x="387951" y="4301378"/>
          <a:ext cx="5444837" cy="1584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96291">
                  <a:extLst>
                    <a:ext uri="{9D8B030D-6E8A-4147-A177-3AD203B41FA5}">
                      <a16:colId xmlns:a16="http://schemas.microsoft.com/office/drawing/2014/main" val="736174306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308515764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010270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الْمَفْعولُ الْمُطْلَقُ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الْفِعْلُ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الْجُــمَــلُ</a:t>
                      </a:r>
                      <a:endParaRPr lang="fr-FR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49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fr-FR" sz="20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fr-FR" sz="20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لَقَّحَ الطَّبيبُ المَريضَ تَلْقيحاَ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60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fr-FR" sz="20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fr-FR" sz="20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غَسَلَ رامي غَسْلَتَيْنِ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008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نَبَّهَ الشُّرْطِيُّ السَّائِقَ تَنْبيهاُ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881291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8CE14D1F-A3BC-4E7B-8A3B-6D65D8A2BACD}"/>
              </a:ext>
            </a:extLst>
          </p:cNvPr>
          <p:cNvSpPr txBox="1"/>
          <p:nvPr/>
        </p:nvSpPr>
        <p:spPr>
          <a:xfrm>
            <a:off x="207819" y="3756288"/>
            <a:ext cx="5611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chemeClr val="accent1">
                    <a:lumMod val="50000"/>
                  </a:schemeClr>
                </a:solidFill>
                <a:cs typeface="AdvertisingBold" pitchFamily="2" charset="-78"/>
              </a:rPr>
              <a:t>4 أبَيِّنُ الْفِعْلَ والْمَـفْعولَ الْمُطْلَقَ في الْجُمَلِ التَّالِيَةِ :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algn="r" rtl="1"/>
            <a:endParaRPr lang="fr-FR" sz="2000" dirty="0">
              <a:solidFill>
                <a:schemeClr val="bg1"/>
              </a:solidFill>
              <a:cs typeface="Advertising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844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92AEF93-D17E-4042-97B0-B38FAB316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space réservé du pied de page 13">
            <a:extLst>
              <a:ext uri="{FF2B5EF4-FFF2-40B4-BE49-F238E27FC236}">
                <a16:creationId xmlns:a16="http://schemas.microsoft.com/office/drawing/2014/main" id="{3E8A6E5B-34BD-43A3-B732-BA0F23E3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040" y="6155899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4173FF-A950-46B1-8A1A-4AB5A7F876C2}"/>
              </a:ext>
            </a:extLst>
          </p:cNvPr>
          <p:cNvSpPr/>
          <p:nvPr/>
        </p:nvSpPr>
        <p:spPr>
          <a:xfrm>
            <a:off x="4319805" y="501134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8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Al-Hadith1" pitchFamily="2" charset="-78"/>
              </a:rPr>
              <a:t>مـــكـــون التــطبيقـات الكتابية</a:t>
            </a:r>
            <a:endParaRPr lang="fr-FR" sz="28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l-Hadith1" pitchFamily="2" charset="-78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23F22B9-26D3-4E20-B8BF-A038C1517A17}"/>
              </a:ext>
            </a:extLst>
          </p:cNvPr>
          <p:cNvCxnSpPr/>
          <p:nvPr/>
        </p:nvCxnSpPr>
        <p:spPr>
          <a:xfrm>
            <a:off x="5915891" y="1024354"/>
            <a:ext cx="0" cy="50023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6DBB410-A567-4216-A73E-D362DF349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" y="4544060"/>
            <a:ext cx="1507158" cy="164280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D4CFB98-ECD6-4612-8B0B-9BFFF6D7BF58}"/>
              </a:ext>
            </a:extLst>
          </p:cNvPr>
          <p:cNvSpPr txBox="1"/>
          <p:nvPr/>
        </p:nvSpPr>
        <p:spPr>
          <a:xfrm>
            <a:off x="6096000" y="1136073"/>
            <a:ext cx="573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chemeClr val="accent1">
                    <a:lumMod val="50000"/>
                  </a:schemeClr>
                </a:solidFill>
                <a:cs typeface="AdvertisingBold" pitchFamily="2" charset="-78"/>
              </a:rPr>
              <a:t>1 أصَرّْفُ الْفِعْلَ "رَشَّ " حَسَبَ الضَّمائِرِ وَالأَزْمِنَةِ:</a:t>
            </a:r>
          </a:p>
          <a:p>
            <a:pPr algn="r" rtl="1"/>
            <a:endParaRPr lang="fr-FR" sz="20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graphicFrame>
        <p:nvGraphicFramePr>
          <p:cNvPr id="18" name="Tableau 18">
            <a:extLst>
              <a:ext uri="{FF2B5EF4-FFF2-40B4-BE49-F238E27FC236}">
                <a16:creationId xmlns:a16="http://schemas.microsoft.com/office/drawing/2014/main" id="{2EA69A30-0D3F-422B-8058-5A7358839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30212"/>
              </p:ext>
            </p:extLst>
          </p:nvPr>
        </p:nvGraphicFramePr>
        <p:xfrm>
          <a:off x="6096000" y="1647920"/>
          <a:ext cx="5648032" cy="22250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12008">
                  <a:extLst>
                    <a:ext uri="{9D8B030D-6E8A-4147-A177-3AD203B41FA5}">
                      <a16:colId xmlns:a16="http://schemas.microsoft.com/office/drawing/2014/main" val="287611677"/>
                    </a:ext>
                  </a:extLst>
                </a:gridCol>
                <a:gridCol w="1594428">
                  <a:extLst>
                    <a:ext uri="{9D8B030D-6E8A-4147-A177-3AD203B41FA5}">
                      <a16:colId xmlns:a16="http://schemas.microsoft.com/office/drawing/2014/main" val="34763351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428587474"/>
                    </a:ext>
                  </a:extLst>
                </a:gridCol>
                <a:gridCol w="1117596">
                  <a:extLst>
                    <a:ext uri="{9D8B030D-6E8A-4147-A177-3AD203B41FA5}">
                      <a16:colId xmlns:a16="http://schemas.microsoft.com/office/drawing/2014/main" val="2665675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MA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AdvertisingBold" pitchFamily="2" charset="-78"/>
                        </a:rPr>
                        <a:t>الأمْرُ (طَلَبٌ)</a:t>
                      </a:r>
                      <a:endParaRPr lang="fr-FR" sz="1600" b="0" dirty="0">
                        <a:solidFill>
                          <a:schemeClr val="bg2">
                            <a:lumMod val="50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AdvertisingBold" pitchFamily="2" charset="-78"/>
                        </a:rPr>
                        <a:t>الْمُضارِعُ( </a:t>
                      </a:r>
                      <a:r>
                        <a:rPr lang="ar-MA" sz="16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cs typeface="AdvertisingBold" pitchFamily="2" charset="-78"/>
                        </a:rPr>
                        <a:t>الأنَ</a:t>
                      </a:r>
                      <a:r>
                        <a:rPr lang="ar-MA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AdvertisingBold" pitchFamily="2" charset="-78"/>
                        </a:rPr>
                        <a:t>)</a:t>
                      </a:r>
                      <a:endParaRPr lang="fr-FR" sz="1600" b="0" dirty="0">
                        <a:solidFill>
                          <a:schemeClr val="bg2">
                            <a:lumMod val="50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AdvertisingBold" pitchFamily="2" charset="-78"/>
                        </a:rPr>
                        <a:t>الْماضي (أَمْس)</a:t>
                      </a:r>
                      <a:endParaRPr lang="fr-FR" sz="1600" b="0" dirty="0">
                        <a:solidFill>
                          <a:schemeClr val="bg2">
                            <a:lumMod val="50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45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rgbClr val="000000"/>
                          </a:solidFill>
                          <a:cs typeface="AdvertisingBold" pitchFamily="2" charset="-78"/>
                        </a:rPr>
                        <a:t>رُشَّ</a:t>
                      </a:r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rgbClr val="000000"/>
                          </a:solidFill>
                          <a:cs typeface="AdvertisingBold" pitchFamily="2" charset="-78"/>
                        </a:rPr>
                        <a:t>تَــرُشُّ</a:t>
                      </a:r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rgbClr val="000000"/>
                          </a:solidFill>
                          <a:cs typeface="AdvertisingBold" pitchFamily="2" charset="-78"/>
                        </a:rPr>
                        <a:t>رَشَـشْـتَ</a:t>
                      </a:r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cs typeface="AdvertisingBold" pitchFamily="2" charset="-78"/>
                        </a:rPr>
                        <a:t>أنـتَ</a:t>
                      </a:r>
                      <a:endParaRPr lang="fr-FR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629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cs typeface="AdvertisingBold" pitchFamily="2" charset="-78"/>
                        </a:rPr>
                        <a:t>هــو</a:t>
                      </a:r>
                      <a:endParaRPr lang="fr-FR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3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cs typeface="AdvertisingBold" pitchFamily="2" charset="-78"/>
                        </a:rPr>
                        <a:t>أنـــتِ</a:t>
                      </a:r>
                      <a:endParaRPr lang="fr-FR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529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cs typeface="AdvertisingBold" pitchFamily="2" charset="-78"/>
                        </a:rPr>
                        <a:t>هــي</a:t>
                      </a:r>
                      <a:endParaRPr lang="fr-FR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24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>
                        <a:solidFill>
                          <a:srgbClr val="000000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cs typeface="AdvertisingBold" pitchFamily="2" charset="-78"/>
                        </a:rPr>
                        <a:t>أنــتــمــا</a:t>
                      </a:r>
                      <a:endParaRPr lang="fr-FR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20264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A61B030B-1077-4D16-917E-E20E8B41576A}"/>
              </a:ext>
            </a:extLst>
          </p:cNvPr>
          <p:cNvSpPr txBox="1"/>
          <p:nvPr/>
        </p:nvSpPr>
        <p:spPr>
          <a:xfrm>
            <a:off x="447968" y="1288473"/>
            <a:ext cx="5287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rgbClr val="000000"/>
                </a:solidFill>
                <a:cs typeface="AdvertisingBold" pitchFamily="2" charset="-78"/>
              </a:rPr>
              <a:t>2 أمْـلأُ الْـفَـراغَ بِــما يُـنـاسِبُ:</a:t>
            </a:r>
          </a:p>
          <a:p>
            <a:pPr algn="ctr" rtl="1"/>
            <a:r>
              <a:rPr lang="ar-MA" sz="2000" dirty="0">
                <a:solidFill>
                  <a:schemeClr val="accent5">
                    <a:lumMod val="75000"/>
                  </a:schemeClr>
                </a:solidFill>
                <a:cs typeface="AdvertisingBold" pitchFamily="2" charset="-78"/>
              </a:rPr>
              <a:t>الْمــاهِـرَ – الـنَّـشـيـطَـةُ – الْـمُـجْـتَـهِـدُ</a:t>
            </a:r>
          </a:p>
          <a:p>
            <a:pPr algn="r" rtl="1"/>
            <a:endParaRPr lang="ar-MA" sz="2000" dirty="0">
              <a:solidFill>
                <a:srgbClr val="000000"/>
              </a:solidFill>
              <a:cs typeface="AdvertisingBold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J"/>
            </a:pPr>
            <a:r>
              <a:rPr lang="ar-MA" sz="2000" dirty="0">
                <a:solidFill>
                  <a:srgbClr val="000000"/>
                </a:solidFill>
                <a:cs typeface="AdvertisingBold" pitchFamily="2" charset="-78"/>
                <a:sym typeface="Wingdings" panose="05000000000000000000" pitchFamily="2" charset="2"/>
              </a:rPr>
              <a:t>نَـظَّـفَـتِ الأُمُّ ........... الْـمَـنْـزِلَ.</a:t>
            </a:r>
          </a:p>
          <a:p>
            <a:pPr marL="342900" indent="-342900" algn="r" rtl="1">
              <a:buFont typeface="Wingdings" panose="05000000000000000000" pitchFamily="2" charset="2"/>
              <a:buChar char="J"/>
            </a:pPr>
            <a:r>
              <a:rPr lang="ar-MA" sz="2000" dirty="0">
                <a:solidFill>
                  <a:srgbClr val="000000"/>
                </a:solidFill>
                <a:cs typeface="AdvertisingBold" pitchFamily="2" charset="-78"/>
                <a:sym typeface="Wingdings" panose="05000000000000000000" pitchFamily="2" charset="2"/>
              </a:rPr>
              <a:t> زُرْتُ الطَّـبيـبَ ........... فِـي عِـيَّـادَتِـهِ.</a:t>
            </a:r>
          </a:p>
          <a:p>
            <a:pPr marL="342900" indent="-342900" algn="r" rtl="1">
              <a:buFont typeface="Wingdings" panose="05000000000000000000" pitchFamily="2" charset="2"/>
              <a:buChar char="J"/>
            </a:pPr>
            <a:r>
              <a:rPr lang="ar-MA" sz="2000" dirty="0">
                <a:solidFill>
                  <a:srgbClr val="000000"/>
                </a:solidFill>
                <a:cs typeface="AdvertisingBold" pitchFamily="2" charset="-78"/>
                <a:sym typeface="Wingdings" panose="05000000000000000000" pitchFamily="2" charset="2"/>
              </a:rPr>
              <a:t> حَصَلَ الْمُتَعَلِّمُ ............ عـلى الْمَرْتَبَةِ الأولى.</a:t>
            </a:r>
            <a:endParaRPr lang="fr-FR" sz="2000" dirty="0">
              <a:solidFill>
                <a:srgbClr val="000000"/>
              </a:solidFill>
              <a:cs typeface="Advertising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252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A21560-F1DD-40D5-992F-96AAEE8A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"/>
            <a:ext cx="12192000" cy="6804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0E752-8482-42B2-B83E-45AE6142EA88}"/>
              </a:ext>
            </a:extLst>
          </p:cNvPr>
          <p:cNvSpPr/>
          <p:nvPr/>
        </p:nvSpPr>
        <p:spPr>
          <a:xfrm>
            <a:off x="4253345" y="415636"/>
            <a:ext cx="3837710" cy="160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ar-MA" sz="6000" dirty="0">
                <a:ln w="0"/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cs typeface="Al-Hadith1" pitchFamily="2" charset="-78"/>
              </a:rPr>
              <a:t>اللــغـــــة</a:t>
            </a:r>
          </a:p>
          <a:p>
            <a:pPr algn="ctr"/>
            <a:r>
              <a:rPr lang="ar-MA" sz="6000" dirty="0">
                <a:ln w="0"/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cs typeface="Al-Hadith1" pitchFamily="2" charset="-78"/>
              </a:rPr>
              <a:t>الـعـربــيـــة</a:t>
            </a:r>
            <a:endParaRPr lang="fr-FR" sz="600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cs typeface="Al-Hadith1" pitchFamily="2" charset="-78"/>
            </a:endParaRP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1BEBB15-81EB-4819-A146-49112318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40" y="6259801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79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B6527B68-5FBB-4881-9C2F-B2DD42AC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0ED3825-3FEB-48ED-9239-512A96547421}"/>
              </a:ext>
            </a:extLst>
          </p:cNvPr>
          <p:cNvGrpSpPr/>
          <p:nvPr/>
        </p:nvGrpSpPr>
        <p:grpSpPr>
          <a:xfrm>
            <a:off x="4559291" y="2332301"/>
            <a:ext cx="4762500" cy="1073967"/>
            <a:chOff x="6794500" y="723899"/>
            <a:chExt cx="4762500" cy="107396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2D28A3D-4ACB-450C-A78C-55A6A9A3774D}"/>
                </a:ext>
              </a:extLst>
            </p:cNvPr>
            <p:cNvSpPr/>
            <p:nvPr/>
          </p:nvSpPr>
          <p:spPr>
            <a:xfrm>
              <a:off x="6794500" y="723899"/>
              <a:ext cx="4146550" cy="107396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4000" dirty="0"/>
                <a:t>مـــكـــون الإمـــــلاء</a:t>
              </a:r>
              <a:endParaRPr lang="fr-FR" sz="4000" dirty="0"/>
            </a:p>
          </p:txBody>
        </p:sp>
        <p:sp>
          <p:nvSpPr>
            <p:cNvPr id="10" name="Organigramme : Données stockées 9">
              <a:extLst>
                <a:ext uri="{FF2B5EF4-FFF2-40B4-BE49-F238E27FC236}">
                  <a16:creationId xmlns:a16="http://schemas.microsoft.com/office/drawing/2014/main" id="{AF627A4A-D9ED-4780-8401-7956A168F91F}"/>
                </a:ext>
              </a:extLst>
            </p:cNvPr>
            <p:cNvSpPr/>
            <p:nvPr/>
          </p:nvSpPr>
          <p:spPr>
            <a:xfrm>
              <a:off x="10642600" y="723899"/>
              <a:ext cx="914400" cy="1073967"/>
            </a:xfrm>
            <a:prstGeom prst="flowChartOnlineStorag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C818781-B039-4A7A-AA7C-459ABDAA660C}"/>
              </a:ext>
            </a:extLst>
          </p:cNvPr>
          <p:cNvGrpSpPr/>
          <p:nvPr/>
        </p:nvGrpSpPr>
        <p:grpSpPr>
          <a:xfrm>
            <a:off x="5084619" y="556475"/>
            <a:ext cx="5462732" cy="1395366"/>
            <a:chOff x="5308600" y="2426516"/>
            <a:chExt cx="5391150" cy="139536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6A864C9-3A2B-416E-B6C5-80C6C67C0821}"/>
                </a:ext>
              </a:extLst>
            </p:cNvPr>
            <p:cNvSpPr/>
            <p:nvPr/>
          </p:nvSpPr>
          <p:spPr>
            <a:xfrm>
              <a:off x="5308600" y="2426517"/>
              <a:ext cx="4933950" cy="13953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4000" dirty="0"/>
                <a:t>مـــكـــون التــطبيقـات الكتابية</a:t>
              </a:r>
              <a:endParaRPr lang="fr-FR" sz="4000" dirty="0"/>
            </a:p>
          </p:txBody>
        </p:sp>
        <p:sp>
          <p:nvSpPr>
            <p:cNvPr id="11" name="Organigramme : Données stockées 10">
              <a:extLst>
                <a:ext uri="{FF2B5EF4-FFF2-40B4-BE49-F238E27FC236}">
                  <a16:creationId xmlns:a16="http://schemas.microsoft.com/office/drawing/2014/main" id="{741C9CB2-CAFB-43E5-A433-8F5D76D71ED7}"/>
                </a:ext>
              </a:extLst>
            </p:cNvPr>
            <p:cNvSpPr/>
            <p:nvPr/>
          </p:nvSpPr>
          <p:spPr>
            <a:xfrm>
              <a:off x="9785350" y="2426516"/>
              <a:ext cx="914400" cy="1395367"/>
            </a:xfrm>
            <a:prstGeom prst="flowChartOnlineStorag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F939BE7-8D8F-43F3-8951-39668B14766C}"/>
              </a:ext>
            </a:extLst>
          </p:cNvPr>
          <p:cNvGrpSpPr/>
          <p:nvPr/>
        </p:nvGrpSpPr>
        <p:grpSpPr>
          <a:xfrm>
            <a:off x="2636694" y="3786728"/>
            <a:ext cx="4895850" cy="1395367"/>
            <a:chOff x="4165600" y="4268834"/>
            <a:chExt cx="4895850" cy="139536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42FEB69-0ACA-494F-B5B3-8E14146EB78F}"/>
                </a:ext>
              </a:extLst>
            </p:cNvPr>
            <p:cNvSpPr/>
            <p:nvPr/>
          </p:nvSpPr>
          <p:spPr>
            <a:xfrm>
              <a:off x="4165600" y="4268834"/>
              <a:ext cx="4438650" cy="139536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4000" dirty="0"/>
                <a:t>مـــكـــون التــعــبير الكتابي</a:t>
              </a:r>
              <a:endParaRPr lang="fr-FR" sz="4000" dirty="0"/>
            </a:p>
          </p:txBody>
        </p:sp>
        <p:sp>
          <p:nvSpPr>
            <p:cNvPr id="12" name="Organigramme : Données stockées 11">
              <a:extLst>
                <a:ext uri="{FF2B5EF4-FFF2-40B4-BE49-F238E27FC236}">
                  <a16:creationId xmlns:a16="http://schemas.microsoft.com/office/drawing/2014/main" id="{5BE79EE5-1356-49C0-AA36-39A9CF3D7F36}"/>
                </a:ext>
              </a:extLst>
            </p:cNvPr>
            <p:cNvSpPr/>
            <p:nvPr/>
          </p:nvSpPr>
          <p:spPr>
            <a:xfrm>
              <a:off x="8147050" y="4268835"/>
              <a:ext cx="914400" cy="1395366"/>
            </a:xfrm>
            <a:prstGeom prst="flowChartOnlineStorag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pied de page 13">
            <a:extLst>
              <a:ext uri="{FF2B5EF4-FFF2-40B4-BE49-F238E27FC236}">
                <a16:creationId xmlns:a16="http://schemas.microsoft.com/office/drawing/2014/main" id="{62290344-5DBC-4B4E-9FD5-228CD071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039" y="6301524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866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821E11C-9623-4182-9749-02931E75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20" y="-96981"/>
            <a:ext cx="6941126" cy="696883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942DF9-4C10-4E1D-A11A-44006449D2BB}"/>
              </a:ext>
            </a:extLst>
          </p:cNvPr>
          <p:cNvSpPr/>
          <p:nvPr/>
        </p:nvSpPr>
        <p:spPr>
          <a:xfrm>
            <a:off x="5493329" y="165865"/>
            <a:ext cx="6317673" cy="40455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/>
            <a:r>
              <a:rPr lang="ar-MA" sz="2000" dirty="0">
                <a:cs typeface="AdvertisingBold" pitchFamily="2" charset="-78"/>
              </a:rPr>
              <a:t>أَضَـعُ كُـلَّ كَـلِـمَـةٍ مِـنَ الْـكَـلِـماتِ الآتِـيَـةِ فــي الْخــانَـةِ الْـمُـناسِبَةِ في الِجَدْوَلِ:</a:t>
            </a: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algn="r" rtl="1"/>
            <a:r>
              <a:rPr lang="ar-MA" sz="2000" dirty="0">
                <a:cs typeface="AdvertisingBold" pitchFamily="2" charset="-78"/>
              </a:rPr>
              <a:t>خَـرَجَ – إلـى – مَـدْرَسَـةٌ – ذَهَـبَ – تَـحْـتَ – سـاحَـةٌ  </a:t>
            </a: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algn="r" rtl="1"/>
            <a:endParaRPr lang="fr-FR" dirty="0">
              <a:cs typeface="AdvertisingBold" pitchFamily="2" charset="-78"/>
            </a:endParaRP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681E6F3B-9E8E-4149-9C7A-C4D4D5964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154842"/>
              </p:ext>
            </p:extLst>
          </p:nvPr>
        </p:nvGraphicFramePr>
        <p:xfrm>
          <a:off x="5548746" y="1952334"/>
          <a:ext cx="6317673" cy="14766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05891">
                  <a:extLst>
                    <a:ext uri="{9D8B030D-6E8A-4147-A177-3AD203B41FA5}">
                      <a16:colId xmlns:a16="http://schemas.microsoft.com/office/drawing/2014/main" val="1307256942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1146143216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3118484120"/>
                    </a:ext>
                  </a:extLst>
                </a:gridCol>
              </a:tblGrid>
              <a:tr h="492222"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>
                          <a:cs typeface="AdvertisingBold" pitchFamily="2" charset="-78"/>
                        </a:rPr>
                        <a:t>حَــرْفٌ</a:t>
                      </a:r>
                      <a:endParaRPr lang="fr-FR" sz="2000" dirty="0"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>
                          <a:cs typeface="AdvertisingBold" pitchFamily="2" charset="-78"/>
                        </a:rPr>
                        <a:t>فِــعْــلٌ</a:t>
                      </a:r>
                      <a:endParaRPr lang="fr-FR" sz="2000" dirty="0"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000" dirty="0" err="1">
                          <a:cs typeface="AdvertisingBold" pitchFamily="2" charset="-78"/>
                        </a:rPr>
                        <a:t>إسْــمٌ</a:t>
                      </a:r>
                      <a:endParaRPr lang="fr-FR" sz="2000" dirty="0"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707012"/>
                  </a:ext>
                </a:extLst>
              </a:tr>
              <a:tr h="492222"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04235"/>
                  </a:ext>
                </a:extLst>
              </a:tr>
              <a:tr h="492222"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616198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A0E77BD-F961-49D2-AC86-7084F6F00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42" y="2528497"/>
            <a:ext cx="3214460" cy="432950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BF0291-B278-4200-93AD-69B1542B6FD2}"/>
              </a:ext>
            </a:extLst>
          </p:cNvPr>
          <p:cNvSpPr/>
          <p:nvPr/>
        </p:nvSpPr>
        <p:spPr>
          <a:xfrm rot="20244345">
            <a:off x="34015" y="708114"/>
            <a:ext cx="3695323" cy="843155"/>
          </a:xfrm>
          <a:prstGeom prst="roundRect">
            <a:avLst/>
          </a:prstGeom>
          <a:solidFill>
            <a:srgbClr val="54C3D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800" u="sng" dirty="0"/>
              <a:t>مـــكـــون التــطبيقـات الكتابية</a:t>
            </a:r>
            <a:endParaRPr lang="fr-FR" sz="2800" u="sng" dirty="0"/>
          </a:p>
        </p:txBody>
      </p:sp>
      <p:sp>
        <p:nvSpPr>
          <p:cNvPr id="11" name="Espace réservé du pied de page 13">
            <a:extLst>
              <a:ext uri="{FF2B5EF4-FFF2-40B4-BE49-F238E27FC236}">
                <a16:creationId xmlns:a16="http://schemas.microsoft.com/office/drawing/2014/main" id="{408345BD-8DBE-43B4-8F77-2611EC4E5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783" y="6327010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728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36C03C8-42E5-4F2E-8291-B38263511DA8}"/>
              </a:ext>
            </a:extLst>
          </p:cNvPr>
          <p:cNvCxnSpPr>
            <a:cxnSpLocks/>
          </p:cNvCxnSpPr>
          <p:nvPr/>
        </p:nvCxnSpPr>
        <p:spPr>
          <a:xfrm flipH="1">
            <a:off x="6075432" y="1233055"/>
            <a:ext cx="6713" cy="514003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1BE5DCA-8410-4238-9CFF-4608975A5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3" y="4274124"/>
            <a:ext cx="1372580" cy="202969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A8084CF-9DA6-4653-A12F-FDA383450E2D}"/>
              </a:ext>
            </a:extLst>
          </p:cNvPr>
          <p:cNvGrpSpPr/>
          <p:nvPr/>
        </p:nvGrpSpPr>
        <p:grpSpPr>
          <a:xfrm>
            <a:off x="-20568" y="0"/>
            <a:ext cx="12192000" cy="6858000"/>
            <a:chOff x="-20568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DF473A0-FA2D-4BB5-B409-87E78A1C1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68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A77F5E-27FE-450B-BA44-17A96F08553C}"/>
                </a:ext>
              </a:extLst>
            </p:cNvPr>
            <p:cNvSpPr/>
            <p:nvPr/>
          </p:nvSpPr>
          <p:spPr>
            <a:xfrm>
              <a:off x="6192962" y="1226127"/>
              <a:ext cx="5292417" cy="21890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 rtl="1"/>
              <a:r>
                <a:rPr lang="ar-MA" sz="2800" b="1" dirty="0">
                  <a:cs typeface="AdvertisingBold" pitchFamily="2" charset="-78"/>
                </a:rPr>
                <a:t>1</a:t>
              </a:r>
              <a:r>
                <a:rPr lang="ar-MA" sz="2400" dirty="0">
                  <a:cs typeface="AdvertisingBold" pitchFamily="2" charset="-78"/>
                </a:rPr>
                <a:t> أصِـلُ بِـخَـطٍّ كُـلَّ جُمْلَةٍ بِما يُناسِب :</a:t>
              </a:r>
            </a:p>
            <a:p>
              <a:pPr algn="r" rtl="1"/>
              <a:endParaRPr lang="ar-MA" sz="2400" dirty="0">
                <a:solidFill>
                  <a:schemeClr val="tx1"/>
                </a:solidFill>
                <a:cs typeface="AdvertisingBold" pitchFamily="2" charset="-78"/>
              </a:endParaRPr>
            </a:p>
            <a:p>
              <a:pPr algn="r" rtl="1"/>
              <a:r>
                <a:rPr lang="ar-MA" sz="2400" dirty="0">
                  <a:solidFill>
                    <a:schemeClr val="tx1"/>
                  </a:solidFill>
                  <a:cs typeface="AdvertisingBold" pitchFamily="2" charset="-78"/>
                </a:rPr>
                <a:t>- غَسَلَ أَحْمَدُ يَدَيْهِ        </a:t>
              </a:r>
              <a:r>
                <a:rPr lang="ar-MA" sz="2400" dirty="0">
                  <a:solidFill>
                    <a:schemeClr val="tx1"/>
                  </a:solidFill>
                  <a:cs typeface="AdvertisingBold" pitchFamily="2" charset="-78"/>
                  <a:sym typeface="Wingdings" panose="05000000000000000000" pitchFamily="2" charset="2"/>
                </a:rPr>
                <a:t> جُمْلَةٌ إِسْمِيَّةٌ</a:t>
              </a:r>
            </a:p>
            <a:p>
              <a:pPr algn="r" rtl="1"/>
              <a:endParaRPr lang="ar-MA" sz="2400" dirty="0">
                <a:solidFill>
                  <a:schemeClr val="tx1"/>
                </a:solidFill>
                <a:cs typeface="AdvertisingBold" pitchFamily="2" charset="-78"/>
                <a:sym typeface="Wingdings" panose="05000000000000000000" pitchFamily="2" charset="2"/>
              </a:endParaRPr>
            </a:p>
            <a:p>
              <a:pPr algn="r" rtl="1"/>
              <a:r>
                <a:rPr lang="ar-MA" sz="2400" dirty="0">
                  <a:solidFill>
                    <a:schemeClr val="tx1"/>
                  </a:solidFill>
                  <a:cs typeface="AdvertisingBold" pitchFamily="2" charset="-78"/>
                  <a:sym typeface="Wingdings" panose="05000000000000000000" pitchFamily="2" charset="2"/>
                </a:rPr>
                <a:t>- الْمَنْزِلُ نَـظيفٌ              جُمْلَةٌ فِعْلِيَّةٌ</a:t>
              </a:r>
              <a:endParaRPr lang="ar-MA" sz="2400" dirty="0">
                <a:solidFill>
                  <a:schemeClr val="tx1"/>
                </a:solidFill>
                <a:cs typeface="AdvertisingBold" pitchFamily="2" charset="-78"/>
              </a:endParaRPr>
            </a:p>
            <a:p>
              <a:pPr marL="342900" indent="-342900" algn="r" rtl="1">
                <a:buFont typeface="Courier New" panose="02070309020205020404" pitchFamily="49" charset="0"/>
                <a:buChar char="o"/>
              </a:pPr>
              <a:endParaRPr lang="ar-MA" sz="2400" dirty="0">
                <a:cs typeface="AdvertisingBold" pitchFamily="2" charset="-7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486961-E994-4370-B697-FCC4E5A0CB3E}"/>
                </a:ext>
              </a:extLst>
            </p:cNvPr>
            <p:cNvSpPr/>
            <p:nvPr/>
          </p:nvSpPr>
          <p:spPr>
            <a:xfrm>
              <a:off x="6192962" y="3664527"/>
              <a:ext cx="5292417" cy="24730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 rtl="1"/>
              <a:r>
                <a:rPr lang="ar-MA" sz="2800" b="1" dirty="0">
                  <a:cs typeface="AdvertisingBold" pitchFamily="2" charset="-78"/>
                </a:rPr>
                <a:t>2</a:t>
              </a:r>
              <a:r>
                <a:rPr lang="ar-MA" sz="2400" dirty="0">
                  <a:cs typeface="AdvertisingBold" pitchFamily="2" charset="-78"/>
                </a:rPr>
                <a:t> أَمْـلأٌ الْـفـراغَ بِـمـا يُنـاسِـبُ: </a:t>
              </a:r>
            </a:p>
            <a:p>
              <a:pPr algn="r" rtl="1"/>
              <a:endParaRPr lang="ar-MA" sz="2400" dirty="0">
                <a:cs typeface="AdvertisingBold" pitchFamily="2" charset="-78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n"/>
              </a:pPr>
              <a:r>
                <a:rPr lang="ar-MA" sz="2400" dirty="0">
                  <a:cs typeface="AdvertisingBold" pitchFamily="2" charset="-78"/>
                  <a:sym typeface="Wingdings" panose="05000000000000000000" pitchFamily="2" charset="2"/>
                </a:rPr>
                <a:t>الْــعِـلْـمُ ............. ( خَـبَـرٌ).</a:t>
              </a:r>
            </a:p>
            <a:p>
              <a:pPr marL="342900" indent="-342900" algn="r" rtl="1">
                <a:buFont typeface="Wingdings" panose="05000000000000000000" pitchFamily="2" charset="2"/>
                <a:buChar char="n"/>
              </a:pPr>
              <a:r>
                <a:rPr lang="ar-MA" sz="2400" dirty="0">
                  <a:cs typeface="AdvertisingBold" pitchFamily="2" charset="-78"/>
                  <a:sym typeface="Wingdings" panose="05000000000000000000" pitchFamily="2" charset="2"/>
                </a:rPr>
                <a:t> ............ مُـفيــدَةٌ ( مُبْـتَدَأٌ).</a:t>
              </a:r>
            </a:p>
            <a:p>
              <a:pPr marL="342900" indent="-342900" algn="r" rtl="1">
                <a:buFont typeface="Wingdings" panose="05000000000000000000" pitchFamily="2" charset="2"/>
                <a:buChar char="n"/>
              </a:pPr>
              <a:r>
                <a:rPr lang="ar-MA" sz="2400" dirty="0">
                  <a:cs typeface="AdvertisingBold" pitchFamily="2" charset="-78"/>
                  <a:sym typeface="Wingdings" panose="05000000000000000000" pitchFamily="2" charset="2"/>
                </a:rPr>
                <a:t> الْـمُـمَرِّضَةُ ........ ( خَـبَـرٌ).</a:t>
              </a:r>
            </a:p>
            <a:p>
              <a:pPr marL="342900" indent="-342900" algn="r" rtl="1">
                <a:buFont typeface="Wingdings" panose="05000000000000000000" pitchFamily="2" charset="2"/>
                <a:buChar char="n"/>
              </a:pPr>
              <a:r>
                <a:rPr lang="ar-MA" sz="2400" dirty="0">
                  <a:cs typeface="AdvertisingBold" pitchFamily="2" charset="-78"/>
                  <a:sym typeface="Wingdings" panose="05000000000000000000" pitchFamily="2" charset="2"/>
                </a:rPr>
                <a:t> .......... سَـريـعَـةٌ  ( مُـبْـتَدَأٌ). </a:t>
              </a:r>
              <a:endParaRPr lang="fr-FR" sz="2400" dirty="0">
                <a:cs typeface="AdvertisingBold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86D241-CC63-476D-A90D-AF6AB090257B}"/>
                </a:ext>
              </a:extLst>
            </p:cNvPr>
            <p:cNvSpPr/>
            <p:nvPr/>
          </p:nvSpPr>
          <p:spPr>
            <a:xfrm>
              <a:off x="734347" y="1537851"/>
              <a:ext cx="5209271" cy="273627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 rtl="1"/>
              <a:r>
                <a:rPr lang="ar-MA" sz="2800" b="1" dirty="0">
                  <a:cs typeface="AdvertisingBold" pitchFamily="2" charset="-78"/>
                </a:rPr>
                <a:t>3</a:t>
              </a:r>
              <a:r>
                <a:rPr lang="ar-MA" sz="2400" dirty="0">
                  <a:cs typeface="AdvertisingBold" pitchFamily="2" charset="-78"/>
                </a:rPr>
                <a:t> أُرَكِّـبُ جُـمَلاً حَسَبَ الْمَطْلوبِ:</a:t>
              </a:r>
            </a:p>
            <a:p>
              <a:pPr algn="r" rtl="1"/>
              <a:endParaRPr lang="ar-MA" sz="2400" dirty="0">
                <a:cs typeface="AdvertisingBold" pitchFamily="2" charset="-78"/>
              </a:endParaRPr>
            </a:p>
            <a:p>
              <a:pPr algn="r" rtl="1"/>
              <a:r>
                <a:rPr lang="ar-MA" sz="2400" dirty="0">
                  <a:cs typeface="AdvertisingBold" pitchFamily="2" charset="-78"/>
                </a:rPr>
                <a:t>................................. (جُمْلَةٌ فِعْلِيَّةٌ).</a:t>
              </a:r>
            </a:p>
            <a:p>
              <a:pPr algn="r" rtl="1"/>
              <a:r>
                <a:rPr lang="ar-MA" sz="2400" dirty="0">
                  <a:cs typeface="AdvertisingBold" pitchFamily="2" charset="-78"/>
                </a:rPr>
                <a:t>................................. (جُمْلَةٌ إِسْمِيَّةٌ).</a:t>
              </a:r>
            </a:p>
            <a:p>
              <a:pPr algn="r" rtl="1"/>
              <a:r>
                <a:rPr lang="ar-MA" sz="2400" dirty="0">
                  <a:cs typeface="AdvertisingBold" pitchFamily="2" charset="-78"/>
                </a:rPr>
                <a:t>................................. (جُمْلَةٌ إِسْمِيَّةٌ).</a:t>
              </a:r>
            </a:p>
            <a:p>
              <a:pPr algn="r" rtl="1"/>
              <a:r>
                <a:rPr lang="ar-MA" sz="2400" dirty="0">
                  <a:cs typeface="AdvertisingBold" pitchFamily="2" charset="-78"/>
                </a:rPr>
                <a:t>................................. (جُمْلَةٌ فِعْلِيَّةٌ).</a:t>
              </a:r>
            </a:p>
            <a:p>
              <a:pPr algn="r" rtl="1"/>
              <a:endParaRPr lang="fr-FR" sz="2400" dirty="0">
                <a:cs typeface="AdvertisingBold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A3640FA-07FF-47B4-9143-11EC59210E20}"/>
                </a:ext>
              </a:extLst>
            </p:cNvPr>
            <p:cNvSpPr/>
            <p:nvPr/>
          </p:nvSpPr>
          <p:spPr>
            <a:xfrm>
              <a:off x="4095956" y="347348"/>
              <a:ext cx="3695323" cy="84315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000" u="sng" dirty="0">
                  <a:solidFill>
                    <a:schemeClr val="tx1"/>
                  </a:solidFill>
                  <a:cs typeface="AdvertisingBold" pitchFamily="2" charset="-78"/>
                </a:rPr>
                <a:t>مـــكـــون التــطبيقـات الكتابية</a:t>
              </a:r>
              <a:endParaRPr lang="fr-FR" sz="2000" u="sng" dirty="0">
                <a:solidFill>
                  <a:schemeClr val="tx1"/>
                </a:solidFill>
                <a:cs typeface="AdvertisingBold" pitchFamily="2" charset="-78"/>
              </a:endParaRPr>
            </a:p>
          </p:txBody>
        </p:sp>
      </p:grp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EBA50CA6-7C22-4942-A583-C1A74F6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003" y="6373091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85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F281B10-27DC-43E0-BF8B-D73AA099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12192000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5DB5912-3691-4122-BB47-6614EFE6B014}"/>
              </a:ext>
            </a:extLst>
          </p:cNvPr>
          <p:cNvSpPr/>
          <p:nvPr/>
        </p:nvSpPr>
        <p:spPr>
          <a:xfrm>
            <a:off x="4356634" y="816067"/>
            <a:ext cx="3695323" cy="8431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800" u="sng" dirty="0">
                <a:cs typeface="AGA Kaleelah Regular" pitchFamily="2" charset="-78"/>
              </a:rPr>
              <a:t>مـــكـــون التــطبيقـات الكتابية</a:t>
            </a:r>
            <a:endParaRPr lang="fr-FR" sz="2800" u="sng" dirty="0">
              <a:cs typeface="AGA Kaleelah Regular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6DA48-43C6-4AA0-98C2-265FED9F53D9}"/>
              </a:ext>
            </a:extLst>
          </p:cNvPr>
          <p:cNvSpPr/>
          <p:nvPr/>
        </p:nvSpPr>
        <p:spPr>
          <a:xfrm>
            <a:off x="1787236" y="1659222"/>
            <a:ext cx="8645237" cy="29266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/>
            <a:r>
              <a:rPr lang="ar-MA" sz="2000" dirty="0">
                <a:cs typeface="AdvertisingBold" pitchFamily="2" charset="-78"/>
              </a:rPr>
              <a:t>أُصَرِّفُ في الماضي حَسَبَ الضَّمائِر:			أُصَرِّفُ في المُضـارِعِ حَسَبَ الضَّمائِر:</a:t>
            </a: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ar-MA" sz="2000" dirty="0">
                <a:cs typeface="AdvertisingBold" pitchFamily="2" charset="-78"/>
              </a:rPr>
              <a:t>قَرَأَ القِصَّةَ في الْمَنْزِلٍ,					- أَلِـجُ قـاعَـةَ الْـفَـحْـصِ.</a:t>
            </a:r>
          </a:p>
          <a:p>
            <a:pPr algn="r" rtl="1"/>
            <a:endParaRPr lang="ar-MA" sz="2000" dirty="0">
              <a:cs typeface="AdvertisingBold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ar-MA" sz="2000" dirty="0">
                <a:cs typeface="AdvertisingBold" pitchFamily="2" charset="-78"/>
              </a:rPr>
              <a:t>أنتَ ............................................		- أنتما ..........................................</a:t>
            </a:r>
          </a:p>
          <a:p>
            <a:pPr marL="342900" indent="-342900" algn="r" rtl="1">
              <a:buFontTx/>
              <a:buChar char="-"/>
            </a:pPr>
            <a:r>
              <a:rPr lang="ar-MA" sz="2000" dirty="0">
                <a:cs typeface="AdvertisingBold" pitchFamily="2" charset="-78"/>
              </a:rPr>
              <a:t>أنتِ ............................................		- هـمـا ..........................................</a:t>
            </a:r>
          </a:p>
          <a:p>
            <a:pPr marL="342900" indent="-342900" algn="r" rtl="1">
              <a:buFontTx/>
              <a:buChar char="-"/>
            </a:pPr>
            <a:r>
              <a:rPr lang="ar-MA" sz="2000" dirty="0">
                <a:cs typeface="AdvertisingBold" pitchFamily="2" charset="-78"/>
              </a:rPr>
              <a:t>هو .............................................		- أنتم ...........................................</a:t>
            </a:r>
          </a:p>
          <a:p>
            <a:pPr marL="342900" indent="-342900" algn="r" rtl="1">
              <a:buFontTx/>
              <a:buChar char="-"/>
            </a:pPr>
            <a:r>
              <a:rPr lang="ar-MA" sz="2000" dirty="0">
                <a:cs typeface="AdvertisingBold" pitchFamily="2" charset="-78"/>
              </a:rPr>
              <a:t>هي ............................................		- أنتن ............................................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54B3D0A-2F09-4FEB-90D5-698D069D1004}"/>
              </a:ext>
            </a:extLst>
          </p:cNvPr>
          <p:cNvCxnSpPr>
            <a:cxnSpLocks/>
          </p:cNvCxnSpPr>
          <p:nvPr/>
        </p:nvCxnSpPr>
        <p:spPr>
          <a:xfrm>
            <a:off x="6096000" y="1801091"/>
            <a:ext cx="0" cy="2618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118E589-10E0-4CD7-892A-11AF7668F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197" y="325586"/>
            <a:ext cx="4551213" cy="4551213"/>
          </a:xfrm>
          <a:prstGeom prst="rect">
            <a:avLst/>
          </a:prstGeom>
        </p:spPr>
      </p:pic>
      <p:sp>
        <p:nvSpPr>
          <p:cNvPr id="10" name="Espace réservé du pied de page 13">
            <a:extLst>
              <a:ext uri="{FF2B5EF4-FFF2-40B4-BE49-F238E27FC236}">
                <a16:creationId xmlns:a16="http://schemas.microsoft.com/office/drawing/2014/main" id="{E275A555-C858-478B-947A-4310803C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335" y="6210435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80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952CD6-E8F6-4A87-9A60-C61BC02F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12192000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5533FCA-8B74-4887-A991-B4D9A4E88AF2}"/>
              </a:ext>
            </a:extLst>
          </p:cNvPr>
          <p:cNvSpPr/>
          <p:nvPr/>
        </p:nvSpPr>
        <p:spPr>
          <a:xfrm>
            <a:off x="8441257" y="1"/>
            <a:ext cx="3695323" cy="720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800" u="sng" dirty="0">
                <a:solidFill>
                  <a:schemeClr val="tx1"/>
                </a:solidFill>
              </a:rPr>
              <a:t>مـــكـــون التــطبيقـات الكتابية</a:t>
            </a:r>
            <a:endParaRPr lang="fr-FR" sz="2800" u="sng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2B33F59-FF37-48AF-AD67-163A464BD8AF}"/>
              </a:ext>
            </a:extLst>
          </p:cNvPr>
          <p:cNvCxnSpPr>
            <a:cxnSpLocks/>
          </p:cNvCxnSpPr>
          <p:nvPr/>
        </p:nvCxnSpPr>
        <p:spPr>
          <a:xfrm>
            <a:off x="6096000" y="678892"/>
            <a:ext cx="0" cy="2750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D735DEA-D79C-45E9-AA24-281B75E61F6B}"/>
              </a:ext>
            </a:extLst>
          </p:cNvPr>
          <p:cNvSpPr/>
          <p:nvPr/>
        </p:nvSpPr>
        <p:spPr>
          <a:xfrm>
            <a:off x="6206836" y="831273"/>
            <a:ext cx="5112325" cy="25977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/>
            <a:r>
              <a:rPr lang="ar-MA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1</a:t>
            </a:r>
            <a:r>
              <a:rPr lang="ar-MA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 أَشْكَلُ اخِرَ الْفاعِلِ وَالْمَفْعولِ بهِ بِمـا يُنـاسِبُ:</a:t>
            </a:r>
          </a:p>
          <a:p>
            <a:pPr algn="r" rtl="1"/>
            <a:endParaRPr lang="ar-MA" sz="2400" dirty="0">
              <a:latin typeface="Aljazeera" panose="02000000000000000000" pitchFamily="2" charset="-78"/>
              <a:cs typeface="Aljazeera" panose="020000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?"/>
            </a:pPr>
            <a:r>
              <a:rPr lang="ar-MA" sz="2400" dirty="0">
                <a:latin typeface="Aljazeera" panose="02000000000000000000" pitchFamily="2" charset="-78"/>
                <a:cs typeface="Aljazeera" panose="02000000000000000000" pitchFamily="2" charset="-78"/>
                <a:sym typeface="Wingdings" panose="05000000000000000000" pitchFamily="2" charset="2"/>
              </a:rPr>
              <a:t>سَـأَلَ الأُسْـتـاذ مَـجـيـدا.</a:t>
            </a:r>
          </a:p>
          <a:p>
            <a:pPr marL="342900" indent="-342900" algn="r" rtl="1">
              <a:buFont typeface="Wingdings" panose="05000000000000000000" pitchFamily="2" charset="2"/>
              <a:buChar char="?"/>
            </a:pPr>
            <a:r>
              <a:rPr lang="ar-MA" sz="2400" dirty="0">
                <a:latin typeface="Aljazeera" panose="02000000000000000000" pitchFamily="2" charset="-78"/>
                <a:cs typeface="Aljazeera" panose="02000000000000000000" pitchFamily="2" charset="-78"/>
                <a:sym typeface="Wingdings" panose="05000000000000000000" pitchFamily="2" charset="2"/>
              </a:rPr>
              <a:t>فَـتَـحَ سَـمـيـر الصُّـنْـبـور.</a:t>
            </a:r>
          </a:p>
          <a:p>
            <a:pPr marL="342900" indent="-342900" algn="r" rtl="1">
              <a:buFont typeface="Wingdings" panose="05000000000000000000" pitchFamily="2" charset="2"/>
              <a:buChar char="?"/>
            </a:pPr>
            <a:r>
              <a:rPr lang="ar-MA" sz="2400" dirty="0">
                <a:latin typeface="Aljazeera" panose="02000000000000000000" pitchFamily="2" charset="-78"/>
                <a:cs typeface="Aljazeera" panose="02000000000000000000" pitchFamily="2" charset="-78"/>
              </a:rPr>
              <a:t> دَرَّسَ الأُسْـتـاذ الدَّرْس عَـنْ بُـعْـدٍ.</a:t>
            </a:r>
            <a:endParaRPr lang="fr-FR" sz="2400" dirty="0"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FCE03B-F1E3-4B31-9F5D-C9060D39197B}"/>
              </a:ext>
            </a:extLst>
          </p:cNvPr>
          <p:cNvSpPr/>
          <p:nvPr/>
        </p:nvSpPr>
        <p:spPr>
          <a:xfrm>
            <a:off x="872839" y="831273"/>
            <a:ext cx="5112325" cy="25977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/>
            <a:r>
              <a:rPr lang="ar-MA" sz="2400" dirty="0">
                <a:solidFill>
                  <a:srgbClr val="FF0000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2</a:t>
            </a:r>
            <a:r>
              <a:rPr lang="ar-MA" sz="2400" dirty="0">
                <a:latin typeface="Aljazeera" panose="02000000000000000000" pitchFamily="2" charset="-78"/>
                <a:cs typeface="Aljazeera" panose="02000000000000000000" pitchFamily="2" charset="-78"/>
              </a:rPr>
              <a:t> </a:t>
            </a:r>
            <a:r>
              <a:rPr lang="ar-MA" sz="2400" dirty="0">
                <a:solidFill>
                  <a:srgbClr val="FF0000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أَمْلأ الْفَراغَ بِمـا يُنـاسِبُ: </a:t>
            </a:r>
          </a:p>
          <a:p>
            <a:pPr algn="r" rtl="1"/>
            <a:endParaRPr lang="ar-MA" sz="2400" dirty="0">
              <a:solidFill>
                <a:srgbClr val="FF0000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!"/>
            </a:pPr>
            <a:r>
              <a:rPr lang="ar-MA" sz="2400" dirty="0">
                <a:solidFill>
                  <a:schemeClr val="bg1"/>
                </a:solidFill>
                <a:latin typeface="Aljazeera" panose="02000000000000000000" pitchFamily="2" charset="-78"/>
                <a:cs typeface="Aljazeera" panose="02000000000000000000" pitchFamily="2" charset="-78"/>
                <a:sym typeface="Wingdings" panose="05000000000000000000" pitchFamily="2" charset="2"/>
              </a:rPr>
              <a:t>نَبَّهَ ............. الْمُتَعَلِّمينَ.</a:t>
            </a:r>
          </a:p>
          <a:p>
            <a:pPr marL="342900" indent="-342900" algn="r" rtl="1">
              <a:buFont typeface="Wingdings" panose="05000000000000000000" pitchFamily="2" charset="2"/>
              <a:buChar char="!"/>
            </a:pPr>
            <a:r>
              <a:rPr lang="ar-MA" sz="2400" dirty="0">
                <a:solidFill>
                  <a:schemeClr val="bg1"/>
                </a:solidFill>
                <a:latin typeface="Aljazeera" panose="02000000000000000000" pitchFamily="2" charset="-78"/>
                <a:cs typeface="Aljazeera" panose="02000000000000000000" pitchFamily="2" charset="-78"/>
                <a:sym typeface="Wingdings" panose="05000000000000000000" pitchFamily="2" charset="2"/>
              </a:rPr>
              <a:t> عَـقَّـمَـتِ الأُمًّ ...............</a:t>
            </a:r>
          </a:p>
          <a:p>
            <a:pPr marL="342900" indent="-342900" algn="r" rtl="1">
              <a:buFont typeface="Wingdings" panose="05000000000000000000" pitchFamily="2" charset="2"/>
              <a:buChar char="!"/>
            </a:pPr>
            <a:r>
              <a:rPr lang="ar-MA" sz="2400" dirty="0">
                <a:solidFill>
                  <a:schemeClr val="bg1"/>
                </a:solidFill>
                <a:latin typeface="Aljazeera" panose="02000000000000000000" pitchFamily="2" charset="-78"/>
                <a:cs typeface="Aljazeera" panose="02000000000000000000" pitchFamily="2" charset="-78"/>
                <a:sym typeface="Wingdings" panose="05000000000000000000" pitchFamily="2" charset="2"/>
              </a:rPr>
              <a:t> ........... سَعيدُ الْـوَرْدَةَ.</a:t>
            </a:r>
            <a:endParaRPr lang="fr-FR" sz="2400" dirty="0">
              <a:solidFill>
                <a:srgbClr val="FF0000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  <a:p>
            <a:pPr algn="r" rtl="1"/>
            <a:endParaRPr lang="fr-FR" dirty="0"/>
          </a:p>
        </p:txBody>
      </p:sp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C08EBE5B-5AA0-477E-911C-FA37D8D0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995690"/>
              </p:ext>
            </p:extLst>
          </p:nvPr>
        </p:nvGraphicFramePr>
        <p:xfrm>
          <a:off x="2008914" y="4471169"/>
          <a:ext cx="9176316" cy="137237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98068">
                  <a:extLst>
                    <a:ext uri="{9D8B030D-6E8A-4147-A177-3AD203B41FA5}">
                      <a16:colId xmlns:a16="http://schemas.microsoft.com/office/drawing/2014/main" val="3710898464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4080221150"/>
                    </a:ext>
                  </a:extLst>
                </a:gridCol>
                <a:gridCol w="2083722">
                  <a:extLst>
                    <a:ext uri="{9D8B030D-6E8A-4147-A177-3AD203B41FA5}">
                      <a16:colId xmlns:a16="http://schemas.microsoft.com/office/drawing/2014/main" val="1309817626"/>
                    </a:ext>
                  </a:extLst>
                </a:gridCol>
                <a:gridCol w="3088635">
                  <a:extLst>
                    <a:ext uri="{9D8B030D-6E8A-4147-A177-3AD203B41FA5}">
                      <a16:colId xmlns:a16="http://schemas.microsoft.com/office/drawing/2014/main" val="3461002857"/>
                    </a:ext>
                  </a:extLst>
                </a:gridCol>
              </a:tblGrid>
              <a:tr h="457457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bg1"/>
                          </a:solidFill>
                        </a:rPr>
                        <a:t>الْمَفعول به</a:t>
                      </a:r>
                      <a:endParaRPr lang="fr-FR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 err="1"/>
                        <a:t>ا</a:t>
                      </a:r>
                      <a:r>
                        <a:rPr lang="ar-MA" sz="2400" dirty="0" err="1">
                          <a:solidFill>
                            <a:schemeClr val="bg1"/>
                          </a:solidFill>
                        </a:rPr>
                        <a:t>الْـفــاعِـل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 err="1"/>
                        <a:t>ا</a:t>
                      </a:r>
                      <a:r>
                        <a:rPr lang="ar-MA" sz="2400" dirty="0" err="1">
                          <a:solidFill>
                            <a:schemeClr val="bg1"/>
                          </a:solidFill>
                        </a:rPr>
                        <a:t>الْـفٍــعــل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 err="1"/>
                        <a:t>ا</a:t>
                      </a:r>
                      <a:r>
                        <a:rPr lang="ar-MA" sz="2400" dirty="0" err="1">
                          <a:solidFill>
                            <a:schemeClr val="bg1"/>
                          </a:solidFill>
                        </a:rPr>
                        <a:t>الْجُــمــل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581331"/>
                  </a:ext>
                </a:extLst>
              </a:tr>
              <a:tr h="457457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نَظَّفَ أَحْمَدُ التُّفـاحَـةَ.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7788325"/>
                  </a:ext>
                </a:extLst>
              </a:tr>
              <a:tr h="457457"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كَتَبْتُ الْقِصَّةَ.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942680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C50A99B-235E-4FA0-B2CC-FBC7FD2070D0}"/>
              </a:ext>
            </a:extLst>
          </p:cNvPr>
          <p:cNvSpPr/>
          <p:nvPr/>
        </p:nvSpPr>
        <p:spPr>
          <a:xfrm>
            <a:off x="7910945" y="3737649"/>
            <a:ext cx="3408216" cy="5226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/>
            <a:r>
              <a:rPr lang="ar-MA" sz="2400" dirty="0">
                <a:solidFill>
                  <a:srgbClr val="C00000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3 أَمْلأُ الْجَدْوَلَ بِمـا يُنـاسِبُ: </a:t>
            </a:r>
            <a:endParaRPr lang="fr-FR" sz="2400" dirty="0">
              <a:solidFill>
                <a:srgbClr val="C00000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  <a:p>
            <a:pPr algn="r" rtl="1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6B00EE-D50B-42D8-A9C9-06938C41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7" y="2632364"/>
            <a:ext cx="2867284" cy="3255818"/>
          </a:xfrm>
          <a:prstGeom prst="rect">
            <a:avLst/>
          </a:prstGeom>
        </p:spPr>
      </p:pic>
      <p:sp>
        <p:nvSpPr>
          <p:cNvPr id="15" name="Espace réservé du pied de page 13">
            <a:extLst>
              <a:ext uri="{FF2B5EF4-FFF2-40B4-BE49-F238E27FC236}">
                <a16:creationId xmlns:a16="http://schemas.microsoft.com/office/drawing/2014/main" id="{A8B8CA1F-C60F-4572-AFDA-D80B0AF9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876" y="6261340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tx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tx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tx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tx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tx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121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9FEB095B-7DA5-4935-AA52-ED3F85440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98594" y="235525"/>
            <a:ext cx="5003132" cy="63730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65169F9-697E-41C7-B7E4-710CED57D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2868" y="286469"/>
            <a:ext cx="5003132" cy="63730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6C053A7-08BF-4609-88C7-9111B37C6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4867907"/>
            <a:ext cx="1407058" cy="199009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24B278-5B59-4877-8B79-27D80050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9" y="4867906"/>
            <a:ext cx="1407058" cy="1990093"/>
          </a:xfrm>
          <a:prstGeom prst="rect">
            <a:avLst/>
          </a:prstGeom>
        </p:spPr>
      </p:pic>
      <p:sp>
        <p:nvSpPr>
          <p:cNvPr id="25" name="Espace réservé du pied de page 13">
            <a:extLst>
              <a:ext uri="{FF2B5EF4-FFF2-40B4-BE49-F238E27FC236}">
                <a16:creationId xmlns:a16="http://schemas.microsoft.com/office/drawing/2014/main" id="{7313804A-BC61-412A-8E2C-6B5D00CD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7" y="6157912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4CDEC8-8DFC-4BB2-B313-00E5216AC9B4}"/>
              </a:ext>
            </a:extLst>
          </p:cNvPr>
          <p:cNvSpPr txBox="1"/>
          <p:nvPr/>
        </p:nvSpPr>
        <p:spPr>
          <a:xfrm>
            <a:off x="6968836" y="498763"/>
            <a:ext cx="4130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1 أَصٍلُ بِخَطٍّ كُلَّ جُمْلَةٍ بِما يُناسِبُ: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179388" indent="-179388" algn="r" rtl="1">
              <a:buFont typeface="Wingdings" panose="05000000000000000000" pitchFamily="2" charset="2"/>
              <a:buChar char="§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عَـقَّـمْـتُ الْمَنْزِلَ      - فـاعِلٌ ظاهِرٌ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263525" indent="-263525" algn="r" rtl="1">
              <a:buFont typeface="Wingdings" panose="05000000000000000000" pitchFamily="2" charset="2"/>
              <a:buChar char="§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قَرَأ الْوَلَدُ                 -  فـاعِلٌ ضَميرٌ</a:t>
            </a:r>
            <a:endParaRPr lang="fr-FR" sz="20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4F76B0-7864-4B13-9423-3727F95DF9A8}"/>
              </a:ext>
            </a:extLst>
          </p:cNvPr>
          <p:cNvSpPr/>
          <p:nvPr/>
        </p:nvSpPr>
        <p:spPr>
          <a:xfrm>
            <a:off x="6968836" y="2677271"/>
            <a:ext cx="4130297" cy="232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sz="2000" b="1" dirty="0">
                <a:solidFill>
                  <a:schemeClr val="bg1"/>
                </a:solidFill>
                <a:cs typeface="AdvertisingBold" pitchFamily="2" charset="-78"/>
              </a:rPr>
              <a:t>2 </a:t>
            </a: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أُكَمِّلُ الْجُمَلَ الْفِعْلِيَّةَ بِفاعِلِ ظاهِرٍ: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شَكَرَتِ ............. الطَّبيـبَ.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ذَكَّرَ ........... النَّاسَ بِالْجُلُوسِ.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أَمَـرَ ............ الْـمُـتَعَـلٍّمَ.</a:t>
            </a:r>
          </a:p>
          <a:p>
            <a:pPr algn="r" rtl="1"/>
            <a:endParaRPr lang="ar-MA" sz="2000" b="1" dirty="0">
              <a:solidFill>
                <a:schemeClr val="bg1"/>
              </a:solidFill>
              <a:cs typeface="AdvertisingBold" pitchFamily="2" charset="-78"/>
            </a:endParaRPr>
          </a:p>
          <a:p>
            <a:pPr algn="r" rtl="1"/>
            <a:endParaRPr lang="fr-FR" sz="2000" b="1" dirty="0">
              <a:solidFill>
                <a:schemeClr val="bg1"/>
              </a:solidFill>
              <a:cs typeface="AdvertisingBold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27CA0C7-550D-4D42-9924-88970845E1E0}"/>
              </a:ext>
            </a:extLst>
          </p:cNvPr>
          <p:cNvSpPr/>
          <p:nvPr/>
        </p:nvSpPr>
        <p:spPr>
          <a:xfrm>
            <a:off x="1562511" y="166252"/>
            <a:ext cx="3695323" cy="6107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800" u="sng" dirty="0"/>
              <a:t>مـــكـــون التــطبيقـات الكتابية</a:t>
            </a:r>
            <a:endParaRPr lang="fr-FR" sz="2800" u="sng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E830DC4-DDCE-423F-AB83-7D3394A1A3BB}"/>
              </a:ext>
            </a:extLst>
          </p:cNvPr>
          <p:cNvSpPr txBox="1"/>
          <p:nvPr/>
        </p:nvSpPr>
        <p:spPr>
          <a:xfrm>
            <a:off x="1092867" y="1314371"/>
            <a:ext cx="4300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3 أدْخِـلُ النَّـواسِخَ الْفِعْلِيَّةَ عَـلى الْجُمَلَ التَّالِيَةِ:</a:t>
            </a:r>
          </a:p>
          <a:p>
            <a:pPr algn="r" rtl="1"/>
            <a:endParaRPr lang="ar-MA" sz="2000" dirty="0">
              <a:solidFill>
                <a:schemeClr val="bg1"/>
              </a:solidFill>
              <a:cs typeface="AdvertisingBold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السَّماءُ غـائِمَةٌ ( كانت)</a:t>
            </a:r>
          </a:p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........................................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الْمَنْزِلُ نَظـيـفٌ ( أَصْبَحَ)</a:t>
            </a:r>
          </a:p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الْمَريضُ </a:t>
            </a:r>
            <a:r>
              <a:rPr lang="ar-MA" sz="2000" dirty="0" err="1">
                <a:solidFill>
                  <a:schemeClr val="bg1"/>
                </a:solidFill>
                <a:cs typeface="AdvertisingBold" pitchFamily="2" charset="-78"/>
              </a:rPr>
              <a:t>مُتَاَلّْمٌ</a:t>
            </a: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 ( بَــاتَ)</a:t>
            </a:r>
          </a:p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الْكَذِبُ نـافِــعٌ ( لَيَسَ)</a:t>
            </a:r>
          </a:p>
          <a:p>
            <a:pPr algn="r" rtl="1"/>
            <a:r>
              <a:rPr lang="ar-MA" sz="2000" dirty="0">
                <a:solidFill>
                  <a:schemeClr val="bg1"/>
                </a:solidFill>
                <a:cs typeface="AdvertisingBold" pitchFamily="2" charset="-78"/>
              </a:rPr>
              <a:t>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bg1"/>
              </a:solidFill>
              <a:cs typeface="Advertising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118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B4B02-2565-443B-9282-43578FD91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193964"/>
            <a:ext cx="11942618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43AC41-5A9D-43D7-BCF4-FDE98E458C0B}"/>
              </a:ext>
            </a:extLst>
          </p:cNvPr>
          <p:cNvSpPr/>
          <p:nvPr/>
        </p:nvSpPr>
        <p:spPr>
          <a:xfrm>
            <a:off x="7335361" y="193964"/>
            <a:ext cx="3695323" cy="8431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u="sng" dirty="0">
                <a:cs typeface="A Sane Jaleh" panose="02000700000000000000" pitchFamily="2" charset="-78"/>
              </a:rPr>
              <a:t>مـــكـــون التــطبيقـات الكتابية</a:t>
            </a:r>
            <a:endParaRPr lang="fr-FR" u="sng" dirty="0">
              <a:cs typeface="A Sane Jaleh" panose="02000700000000000000" pitchFamily="2" charset="-78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CB32E18-9C08-4332-ACEE-DCBFF04E02C8}"/>
              </a:ext>
            </a:extLst>
          </p:cNvPr>
          <p:cNvCxnSpPr/>
          <p:nvPr/>
        </p:nvCxnSpPr>
        <p:spPr>
          <a:xfrm>
            <a:off x="5832764" y="1302327"/>
            <a:ext cx="0" cy="493221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044695A-5B81-462B-8CF8-6C503A154168}"/>
              </a:ext>
            </a:extLst>
          </p:cNvPr>
          <p:cNvSpPr txBox="1"/>
          <p:nvPr/>
        </p:nvSpPr>
        <p:spPr>
          <a:xfrm>
            <a:off x="6096000" y="1427018"/>
            <a:ext cx="52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dirty="0">
                <a:latin typeface=" Abdoullah Ashgar EL-kharef" panose="02000000000000000000" pitchFamily="2" charset="-78"/>
                <a:cs typeface=" Abdoullah Ashgar EL-kharef" panose="02000000000000000000" pitchFamily="2" charset="-78"/>
              </a:rPr>
              <a:t>11</a:t>
            </a:r>
            <a:r>
              <a:rPr lang="ar-MA" sz="2400" dirty="0">
                <a:solidFill>
                  <a:schemeClr val="bg1"/>
                </a:solidFill>
                <a:latin typeface=" Abdoullah Ashgar EL-kharef" panose="02000000000000000000" pitchFamily="2" charset="-78"/>
                <a:cs typeface=" Abdoullah Ashgar EL-kharef" panose="02000000000000000000" pitchFamily="2" charset="-78"/>
              </a:rPr>
              <a:t>1 </a:t>
            </a:r>
            <a:r>
              <a:rPr lang="ar-MA" sz="2400" dirty="0">
                <a:solidFill>
                  <a:schemeClr val="bg1"/>
                </a:solidFill>
                <a:latin typeface=" Abdoullah Ashgar EL-kharef" panose="02000000000000000000" pitchFamily="2" charset="-78"/>
                <a:cs typeface="AdvertisingBold" pitchFamily="2" charset="-78"/>
              </a:rPr>
              <a:t>احَوّْلُ الْفِعْلَ حَسَبَ الْمَطْلُوبِ:</a:t>
            </a:r>
          </a:p>
          <a:p>
            <a:pPr algn="r" rtl="1"/>
            <a:endParaRPr lang="fr-FR" sz="2400" dirty="0">
              <a:latin typeface=" Abdoullah Ashgar EL-kharef" panose="02000000000000000000" pitchFamily="2" charset="-78"/>
              <a:cs typeface=" Abdoullah Ashgar EL-kharef" panose="02000000000000000000" pitchFamily="2" charset="-78"/>
            </a:endParaRPr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835879F-E3C9-4271-95FD-538DF516A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781037"/>
              </p:ext>
            </p:extLst>
          </p:nvPr>
        </p:nvGraphicFramePr>
        <p:xfrm>
          <a:off x="6015326" y="2035848"/>
          <a:ext cx="5375556" cy="1656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95926">
                  <a:extLst>
                    <a:ext uri="{9D8B030D-6E8A-4147-A177-3AD203B41FA5}">
                      <a16:colId xmlns:a16="http://schemas.microsoft.com/office/drawing/2014/main" val="258407971"/>
                    </a:ext>
                  </a:extLst>
                </a:gridCol>
                <a:gridCol w="895926">
                  <a:extLst>
                    <a:ext uri="{9D8B030D-6E8A-4147-A177-3AD203B41FA5}">
                      <a16:colId xmlns:a16="http://schemas.microsoft.com/office/drawing/2014/main" val="449120640"/>
                    </a:ext>
                  </a:extLst>
                </a:gridCol>
                <a:gridCol w="895926">
                  <a:extLst>
                    <a:ext uri="{9D8B030D-6E8A-4147-A177-3AD203B41FA5}">
                      <a16:colId xmlns:a16="http://schemas.microsoft.com/office/drawing/2014/main" val="999737208"/>
                    </a:ext>
                  </a:extLst>
                </a:gridCol>
                <a:gridCol w="895926">
                  <a:extLst>
                    <a:ext uri="{9D8B030D-6E8A-4147-A177-3AD203B41FA5}">
                      <a16:colId xmlns:a16="http://schemas.microsoft.com/office/drawing/2014/main" val="4046929455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358240753"/>
                    </a:ext>
                  </a:extLst>
                </a:gridCol>
                <a:gridCol w="1069246">
                  <a:extLst>
                    <a:ext uri="{9D8B030D-6E8A-4147-A177-3AD203B41FA5}">
                      <a16:colId xmlns:a16="http://schemas.microsoft.com/office/drawing/2014/main" val="2442754028"/>
                    </a:ext>
                  </a:extLst>
                </a:gridCol>
              </a:tblGrid>
              <a:tr h="414000"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انتِ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أنا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هي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أنتَ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هو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مَـدَّ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669263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الماضي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2439790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pPr algn="r" rtl="1"/>
                      <a:endParaRPr lang="fr-FR" sz="18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الْمُضارِعُ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6988074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18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الأَمَـرُ</a:t>
                      </a:r>
                      <a:endParaRPr lang="fr-FR" sz="18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839691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A6E8C90E-F7E0-4387-B2D9-DB2F994FF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288"/>
            <a:ext cx="1524000" cy="2180257"/>
          </a:xfrm>
          <a:prstGeom prst="rect">
            <a:avLst/>
          </a:prstGeom>
        </p:spPr>
      </p:pic>
      <p:sp>
        <p:nvSpPr>
          <p:cNvPr id="16" name="Espace réservé du pied de page 13">
            <a:extLst>
              <a:ext uri="{FF2B5EF4-FFF2-40B4-BE49-F238E27FC236}">
                <a16:creationId xmlns:a16="http://schemas.microsoft.com/office/drawing/2014/main" id="{DF38D5EE-A5B7-4A44-B7A0-45A15AF9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691" y="6311298"/>
            <a:ext cx="11647920" cy="365125"/>
          </a:xfrm>
        </p:spPr>
        <p:txBody>
          <a:bodyPr/>
          <a:lstStyle/>
          <a:p>
            <a:pPr algn="r" rtl="1"/>
            <a:r>
              <a:rPr lang="ar-MA" sz="2000" dirty="0">
                <a:solidFill>
                  <a:schemeClr val="bg1"/>
                </a:solidFill>
                <a:cs typeface="Al-Homam" pitchFamily="2" charset="-78"/>
              </a:rPr>
              <a:t>ذ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. أنــس الـبلـغـيـتـي                                                                                                                                                                         مجموعة مدارس سيدي </a:t>
            </a:r>
            <a:r>
              <a:rPr lang="ar-MA" sz="2000" dirty="0" err="1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بوعباد</a:t>
            </a:r>
            <a:r>
              <a:rPr lang="ar-MA" sz="2000" dirty="0">
                <a:solidFill>
                  <a:schemeClr val="bg1"/>
                </a:solidFill>
                <a:latin typeface=" Abdoullah Ashgar EL-kharef" panose="02000000000000000000" pitchFamily="2" charset="-78"/>
                <a:cs typeface="Al-Homam" pitchFamily="2" charset="-78"/>
              </a:rPr>
              <a:t>(المركزية)      </a:t>
            </a:r>
            <a:endParaRPr lang="fr-FR" sz="2000" dirty="0">
              <a:solidFill>
                <a:schemeClr val="bg1"/>
              </a:solidFill>
              <a:latin typeface=" Abdoullah Ashgar EL-kharef" panose="02000000000000000000" pitchFamily="2" charset="-78"/>
              <a:cs typeface="Al-Homam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E5B123-9247-475B-B844-97EBE10F2AEF}"/>
              </a:ext>
            </a:extLst>
          </p:cNvPr>
          <p:cNvSpPr txBox="1"/>
          <p:nvPr/>
        </p:nvSpPr>
        <p:spPr>
          <a:xfrm>
            <a:off x="6015326" y="3754306"/>
            <a:ext cx="537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2 أحَوِّلُ الْجُمْلَةَ التَّالِيَةِ: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تُـنَـظّْـفُ الْـمَنْزِلَ مِـنَ الأوْسـاخِ</a:t>
            </a:r>
          </a:p>
          <a:p>
            <a:pPr marL="342900" indent="-342900" algn="r" rtl="1">
              <a:buFont typeface="Wingdings" panose="05000000000000000000" pitchFamily="2" charset="2"/>
              <a:buChar char="«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  <a:sym typeface="Wingdings" panose="05000000000000000000" pitchFamily="2" charset="2"/>
              </a:rPr>
              <a:t>أنتم............................................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«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  <a:sym typeface="Wingdings" panose="05000000000000000000" pitchFamily="2" charset="2"/>
              </a:rPr>
              <a:t>هم..............................................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«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  <a:sym typeface="Wingdings" panose="05000000000000000000" pitchFamily="2" charset="2"/>
              </a:rPr>
              <a:t>هن..............................................</a:t>
            </a:r>
          </a:p>
          <a:p>
            <a:pPr marL="342900" indent="-342900" algn="r" rtl="1">
              <a:buFont typeface="Wingdings" panose="05000000000000000000" pitchFamily="2" charset="2"/>
              <a:buChar char="«"/>
            </a:pPr>
            <a:r>
              <a:rPr lang="ar-MA" sz="2400" dirty="0">
                <a:solidFill>
                  <a:schemeClr val="bg1"/>
                </a:solidFill>
                <a:cs typeface="AdvertisingBold" pitchFamily="2" charset="-78"/>
                <a:sym typeface="Wingdings" panose="05000000000000000000" pitchFamily="2" charset="2"/>
              </a:rPr>
              <a:t>انتن.............................................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6BAC55-D570-4007-A62C-C90FFB62BCBC}"/>
              </a:ext>
            </a:extLst>
          </p:cNvPr>
          <p:cNvSpPr txBox="1"/>
          <p:nvPr/>
        </p:nvSpPr>
        <p:spPr>
          <a:xfrm>
            <a:off x="609600" y="1037119"/>
            <a:ext cx="4959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3 أصَنِّفُ الأَفْـعالَ التَّـالِيَةَ:</a:t>
            </a:r>
          </a:p>
          <a:p>
            <a:pPr algn="r" rtl="1"/>
            <a:r>
              <a:rPr lang="ar-MA" sz="2400" dirty="0">
                <a:solidFill>
                  <a:schemeClr val="bg1"/>
                </a:solidFill>
                <a:cs typeface="AdvertisingBold" pitchFamily="2" charset="-78"/>
              </a:rPr>
              <a:t>مَدَّ – أَكَلَ –سَأَلَ – نـامَ – خَرَجَ – سَدَّ</a:t>
            </a:r>
          </a:p>
          <a:p>
            <a:pPr algn="r" rtl="1"/>
            <a:endParaRPr lang="fr-FR" sz="2400" dirty="0">
              <a:solidFill>
                <a:schemeClr val="bg1"/>
              </a:solidFill>
              <a:cs typeface="AdvertisingBold" pitchFamily="2" charset="-78"/>
            </a:endParaRPr>
          </a:p>
        </p:txBody>
      </p:sp>
      <p:graphicFrame>
        <p:nvGraphicFramePr>
          <p:cNvPr id="19" name="Tableau 19">
            <a:extLst>
              <a:ext uri="{FF2B5EF4-FFF2-40B4-BE49-F238E27FC236}">
                <a16:creationId xmlns:a16="http://schemas.microsoft.com/office/drawing/2014/main" id="{A1C80A01-71F4-449C-BD84-C7CA15679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25187"/>
              </p:ext>
            </p:extLst>
          </p:nvPr>
        </p:nvGraphicFramePr>
        <p:xfrm>
          <a:off x="397163" y="2237448"/>
          <a:ext cx="5253032" cy="1368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46728">
                  <a:extLst>
                    <a:ext uri="{9D8B030D-6E8A-4147-A177-3AD203B41FA5}">
                      <a16:colId xmlns:a16="http://schemas.microsoft.com/office/drawing/2014/main" val="3428474615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1887731330"/>
                    </a:ext>
                  </a:extLst>
                </a:gridCol>
                <a:gridCol w="1025237">
                  <a:extLst>
                    <a:ext uri="{9D8B030D-6E8A-4147-A177-3AD203B41FA5}">
                      <a16:colId xmlns:a16="http://schemas.microsoft.com/office/drawing/2014/main" val="2332821497"/>
                    </a:ext>
                  </a:extLst>
                </a:gridCol>
                <a:gridCol w="2255831">
                  <a:extLst>
                    <a:ext uri="{9D8B030D-6E8A-4147-A177-3AD203B41FA5}">
                      <a16:colId xmlns:a16="http://schemas.microsoft.com/office/drawing/2014/main" val="2956256165"/>
                    </a:ext>
                  </a:extLst>
                </a:gridCol>
              </a:tblGrid>
              <a:tr h="456000">
                <a:tc>
                  <a:txBody>
                    <a:bodyPr/>
                    <a:lstStyle/>
                    <a:p>
                      <a:pPr algn="r" rtl="1"/>
                      <a:r>
                        <a:rPr lang="ar-MA" sz="2000" b="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</a:t>
                      </a:r>
                      <a:endParaRPr lang="fr-FR" sz="2000" b="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b="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b="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b="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b="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b="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أفْعالٌ مَهْموزَةٌ</a:t>
                      </a:r>
                      <a:endParaRPr lang="fr-FR" sz="2000" b="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09617"/>
                  </a:ext>
                </a:extLst>
              </a:tr>
              <a:tr h="456000"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أفْعالٌ مُشَدَّدَةٌ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86531"/>
                  </a:ext>
                </a:extLst>
              </a:tr>
              <a:tr h="456000"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...........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000" dirty="0">
                          <a:solidFill>
                            <a:schemeClr val="bg1"/>
                          </a:solidFill>
                          <a:cs typeface="AdvertisingBold" pitchFamily="2" charset="-78"/>
                        </a:rPr>
                        <a:t>أفْعالٌ غَيْرُ مَهْموزَةٍ</a:t>
                      </a:r>
                      <a:endParaRPr lang="fr-FR" sz="2000" dirty="0">
                        <a:solidFill>
                          <a:schemeClr val="bg1"/>
                        </a:solidFill>
                        <a:cs typeface="Advertising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373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641</Words>
  <Application>Microsoft Office PowerPoint</Application>
  <PresentationFormat>Grand écran</PresentationFormat>
  <Paragraphs>181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 Abdoullah Ashgar EL-kharef</vt:lpstr>
      <vt:lpstr>AdvertisingBold</vt:lpstr>
      <vt:lpstr>Aljazeera</vt:lpstr>
      <vt:lpstr>Arial</vt:lpstr>
      <vt:lpstr>Calibri</vt:lpstr>
      <vt:lpstr>Courier New</vt:lpstr>
      <vt:lpstr>Times New Roman</vt:lpstr>
      <vt:lpstr>Tw Cen MT</vt:lpstr>
      <vt:lpstr>Wingdings</vt:lpstr>
      <vt:lpstr>Circuit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BALGHITI Anas</dc:creator>
  <cp:lastModifiedBy>EL BALGHITI Anas</cp:lastModifiedBy>
  <cp:revision>67</cp:revision>
  <cp:lastPrinted>2020-04-03T21:56:22Z</cp:lastPrinted>
  <dcterms:created xsi:type="dcterms:W3CDTF">2020-04-02T11:46:58Z</dcterms:created>
  <dcterms:modified xsi:type="dcterms:W3CDTF">2020-04-23T19:00:33Z</dcterms:modified>
</cp:coreProperties>
</file>